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872" r:id="rId1"/>
  </p:sldMasterIdLst>
  <p:notesMasterIdLst>
    <p:notesMasterId r:id="rId17"/>
  </p:notesMasterIdLst>
  <p:handoutMasterIdLst>
    <p:handoutMasterId r:id="rId18"/>
  </p:handoutMasterIdLst>
  <p:sldIdLst>
    <p:sldId id="288" r:id="rId2"/>
    <p:sldId id="290" r:id="rId3"/>
    <p:sldId id="257" r:id="rId4"/>
    <p:sldId id="304" r:id="rId5"/>
    <p:sldId id="305" r:id="rId6"/>
    <p:sldId id="306" r:id="rId7"/>
    <p:sldId id="307" r:id="rId8"/>
    <p:sldId id="308" r:id="rId9"/>
    <p:sldId id="309" r:id="rId10"/>
    <p:sldId id="313" r:id="rId11"/>
    <p:sldId id="312" r:id="rId12"/>
    <p:sldId id="274" r:id="rId13"/>
    <p:sldId id="310" r:id="rId14"/>
    <p:sldId id="311" r:id="rId15"/>
    <p:sldId id="287" r:id="rId1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CC"/>
    <a:srgbClr val="9933FF"/>
    <a:srgbClr val="FF0066"/>
    <a:srgbClr val="FF9900"/>
    <a:srgbClr val="E88518"/>
    <a:srgbClr val="FFFFFF"/>
    <a:srgbClr val="6699FF"/>
    <a:srgbClr val="008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996" autoAdjust="0"/>
    <p:restoredTop sz="94630" autoAdjust="0"/>
  </p:normalViewPr>
  <p:slideViewPr>
    <p:cSldViewPr snapToGrid="0">
      <p:cViewPr>
        <p:scale>
          <a:sx n="70" d="100"/>
          <a:sy n="70" d="100"/>
        </p:scale>
        <p:origin x="-1032" y="-365"/>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B160AE3-5584-48EB-B9FD-946C23A857C9}" type="datetimeFigureOut">
              <a:rPr lang="fr-FR" smtClean="0"/>
              <a:pPr/>
              <a:t>11/04/2021</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742E905-A5E1-4A37-BD13-592A9F3C711A}" type="slidenum">
              <a:rPr lang="fr-FR" smtClean="0"/>
              <a:pPr/>
              <a:t>‹N°›</a:t>
            </a:fld>
            <a:endParaRPr lang="fr-FR"/>
          </a:p>
        </p:txBody>
      </p:sp>
    </p:spTree>
    <p:extLst>
      <p:ext uri="{BB962C8B-B14F-4D97-AF65-F5344CB8AC3E}">
        <p14:creationId xmlns="" xmlns:p14="http://schemas.microsoft.com/office/powerpoint/2010/main" val="2007416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9C2D661-2EE3-493E-87D6-8817D69101AE}" type="datetimeFigureOut">
              <a:rPr lang="fr-FR" smtClean="0"/>
              <a:pPr/>
              <a:t>11/04/2021</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4E19DED-34C1-4DCE-8D1A-C88B104EA40C}" type="slidenum">
              <a:rPr lang="fr-FR" smtClean="0"/>
              <a:pPr/>
              <a:t>‹N°›</a:t>
            </a:fld>
            <a:endParaRPr lang="fr-FR"/>
          </a:p>
        </p:txBody>
      </p:sp>
    </p:spTree>
    <p:extLst>
      <p:ext uri="{BB962C8B-B14F-4D97-AF65-F5344CB8AC3E}">
        <p14:creationId xmlns="" xmlns:p14="http://schemas.microsoft.com/office/powerpoint/2010/main" val="14679306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E19DED-34C1-4DCE-8D1A-C88B104EA40C}" type="slidenum">
              <a:rPr lang="fr-FR" smtClean="0"/>
              <a:pPr/>
              <a:t>1</a:t>
            </a:fld>
            <a:endParaRPr lang="fr-FR"/>
          </a:p>
        </p:txBody>
      </p:sp>
    </p:spTree>
    <p:extLst>
      <p:ext uri="{BB962C8B-B14F-4D97-AF65-F5344CB8AC3E}">
        <p14:creationId xmlns="" xmlns:p14="http://schemas.microsoft.com/office/powerpoint/2010/main" val="395112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E19DED-34C1-4DCE-8D1A-C88B104EA40C}" type="slidenum">
              <a:rPr lang="fr-FR" smtClean="0"/>
              <a:pPr/>
              <a:t>2</a:t>
            </a:fld>
            <a:endParaRPr lang="fr-FR"/>
          </a:p>
        </p:txBody>
      </p:sp>
    </p:spTree>
    <p:extLst>
      <p:ext uri="{BB962C8B-B14F-4D97-AF65-F5344CB8AC3E}">
        <p14:creationId xmlns="" xmlns:p14="http://schemas.microsoft.com/office/powerpoint/2010/main" val="173550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E19DED-34C1-4DCE-8D1A-C88B104EA40C}" type="slidenum">
              <a:rPr lang="fr-FR" smtClean="0"/>
              <a:pPr/>
              <a:t>7</a:t>
            </a:fld>
            <a:endParaRPr lang="fr-FR"/>
          </a:p>
        </p:txBody>
      </p:sp>
    </p:spTree>
    <p:extLst>
      <p:ext uri="{BB962C8B-B14F-4D97-AF65-F5344CB8AC3E}">
        <p14:creationId xmlns="" xmlns:p14="http://schemas.microsoft.com/office/powerpoint/2010/main" val="2356706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4E19DED-34C1-4DCE-8D1A-C88B104EA40C}" type="slidenum">
              <a:rPr lang="fr-FR" smtClean="0"/>
              <a:pPr/>
              <a:t>11</a:t>
            </a:fld>
            <a:endParaRPr lang="fr-FR"/>
          </a:p>
        </p:txBody>
      </p:sp>
    </p:spTree>
    <p:extLst>
      <p:ext uri="{BB962C8B-B14F-4D97-AF65-F5344CB8AC3E}">
        <p14:creationId xmlns="" xmlns:p14="http://schemas.microsoft.com/office/powerpoint/2010/main" val="3064908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E19DED-34C1-4DCE-8D1A-C88B104EA40C}" type="slidenum">
              <a:rPr lang="fr-FR" smtClean="0"/>
              <a:pPr/>
              <a:t>14</a:t>
            </a:fld>
            <a:endParaRPr lang="fr-FR"/>
          </a:p>
        </p:txBody>
      </p:sp>
    </p:spTree>
    <p:extLst>
      <p:ext uri="{BB962C8B-B14F-4D97-AF65-F5344CB8AC3E}">
        <p14:creationId xmlns="" xmlns:p14="http://schemas.microsoft.com/office/powerpoint/2010/main" val="244551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rgbClr val="0099C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18DE22EF-A335-4084-9EDF-0EB11743821B}" type="datetime1">
              <a:rPr lang="fr-FR" smtClean="0"/>
              <a:pPr/>
              <a:t>11/04/2021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191036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DC3347-43B6-4FA8-9AEC-B704B62FFD17}" type="datetime1">
              <a:rPr lang="fr-FR" smtClean="0"/>
              <a:pPr/>
              <a:t>11/04/2021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1DA89D-ED39-4414-B7B9-B5678CBFB759}" type="slidenum">
              <a:rPr lang="fr-FR" smtClean="0"/>
              <a:pPr/>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25477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D32FC63-3DB7-4E0E-AD78-C20707F83DAD}" type="datetime1">
              <a:rPr lang="fr-FR" smtClean="0"/>
              <a:pPr/>
              <a:t>11/04/2021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77339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1D221CE-1E25-4F60-B398-0795ABDB2913}" type="datetime1">
              <a:rPr lang="fr-FR" smtClean="0"/>
              <a:pPr/>
              <a:t>11/04/2021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9640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Modifiez les styles du texte du masque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9D5D02-1A08-4931-BBAA-D94F6DF969D8}" type="datetime1">
              <a:rPr lang="fr-FR" smtClean="0"/>
              <a:pPr/>
              <a:t>11/04/2021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404894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ECF3406-ED2F-4F7A-A64C-B8D481EFE9AC}" type="datetime1">
              <a:rPr lang="fr-FR" smtClean="0"/>
              <a:pPr/>
              <a:t>11/04/2021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169131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AF972-9935-4588-A2F7-90EF2F59635A}" type="datetime1">
              <a:rPr lang="fr-FR" smtClean="0"/>
              <a:pPr/>
              <a:t>11/04/2021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lvl1pPr algn="r">
              <a:defRPr/>
            </a:lvl1p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266525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5C6E670-3707-4ECE-A2AF-BAF04157D861}" type="datetime1">
              <a:rPr lang="fr-FR" smtClean="0"/>
              <a:pPr/>
              <a:t>11/04/2021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4164696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6332797-CDEA-4A3E-A8BC-A6B4DDC900A8}" type="datetime1">
              <a:rPr lang="fr-FR" smtClean="0"/>
              <a:pPr/>
              <a:t>11/04/2021</a:t>
            </a:fld>
            <a:endParaRPr lang="fr-F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DA89D-ED39-4414-B7B9-B5678CBFB759}" type="slidenum">
              <a:rPr lang="fr-FR" smtClean="0"/>
              <a:pPr/>
              <a:t>‹N°›</a:t>
            </a:fld>
            <a:endParaRPr lang="fr-F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6523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C42A4FA-E1BE-4314-BEAA-84FEE474C23F}" type="datetime1">
              <a:rPr lang="fr-FR" smtClean="0"/>
              <a:pPr/>
              <a:t>11/04/2021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9477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1914352-8A48-4B66-9657-BE18B6BD2FD7}" type="datetime1">
              <a:rPr lang="fr-FR" smtClean="0"/>
              <a:pPr/>
              <a:t>11/04/2021</a:t>
            </a:fld>
            <a:endParaRPr lang="fr-FR"/>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fr-F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A1DA89D-ED39-4414-B7B9-B5678CBFB759}" type="slidenum">
              <a:rPr lang="fr-FR" smtClean="0"/>
              <a:pPr/>
              <a:t>‹N°›</a:t>
            </a:fld>
            <a:endParaRPr lang="fr-FR"/>
          </a:p>
        </p:txBody>
      </p:sp>
    </p:spTree>
    <p:extLst>
      <p:ext uri="{BB962C8B-B14F-4D97-AF65-F5344CB8AC3E}">
        <p14:creationId xmlns="" xmlns:p14="http://schemas.microsoft.com/office/powerpoint/2010/main" val="3896233610"/>
      </p:ext>
    </p:extLst>
  </p:cSld>
  <p:clrMap bg1="lt1" tx1="dk1" bg2="lt2" tx2="dk2" accent1="accent1" accent2="accent2" accent3="accent3" accent4="accent4" accent5="accent5" accent6="accent6" hlink="hlink" folHlink="folHlink"/>
  <p:sldLayoutIdLst>
    <p:sldLayoutId id="2147484873" r:id="rId1"/>
    <p:sldLayoutId id="2147484874" r:id="rId2"/>
    <p:sldLayoutId id="2147484876" r:id="rId3"/>
    <p:sldLayoutId id="2147484877" r:id="rId4"/>
    <p:sldLayoutId id="2147484878" r:id="rId5"/>
    <p:sldLayoutId id="2147484879" r:id="rId6"/>
    <p:sldLayoutId id="2147484880" r:id="rId7"/>
    <p:sldLayoutId id="2147484881" r:id="rId8"/>
    <p:sldLayoutId id="2147484882" r:id="rId9"/>
    <p:sldLayoutId id="2147484883" r:id="rId10"/>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2860" y="42834"/>
            <a:ext cx="11010229" cy="5262979"/>
          </a:xfrm>
          <a:prstGeom prst="rect">
            <a:avLst/>
          </a:prstGeom>
          <a:noFill/>
        </p:spPr>
        <p:txBody>
          <a:bodyPr wrap="square" rtlCol="0">
            <a:spAutoFit/>
          </a:bodyPr>
          <a:lstStyle/>
          <a:p>
            <a:pPr algn="ctr"/>
            <a:r>
              <a:rPr lang="fr-FR" sz="4800" b="1" dirty="0">
                <a:solidFill>
                  <a:schemeClr val="bg1"/>
                </a:solidFill>
                <a:latin typeface="Calibri Light" panose="020F0302020204030204" pitchFamily="34" charset="0"/>
              </a:rPr>
              <a:t>Cumul emploi retraite</a:t>
            </a:r>
          </a:p>
          <a:p>
            <a:pPr algn="ctr"/>
            <a:r>
              <a:rPr lang="fr-FR" sz="4800" b="1" dirty="0">
                <a:solidFill>
                  <a:schemeClr val="bg1"/>
                </a:solidFill>
                <a:latin typeface="Calibri Light" panose="020F0302020204030204" pitchFamily="34" charset="0"/>
              </a:rPr>
              <a:t> et </a:t>
            </a:r>
          </a:p>
          <a:p>
            <a:pPr algn="ctr"/>
            <a:r>
              <a:rPr lang="fr-FR" sz="4800" b="1" dirty="0">
                <a:solidFill>
                  <a:schemeClr val="bg1"/>
                </a:solidFill>
                <a:latin typeface="Calibri Light" panose="020F0302020204030204" pitchFamily="34" charset="0"/>
              </a:rPr>
              <a:t>retraite progressive</a:t>
            </a:r>
          </a:p>
          <a:p>
            <a:pPr algn="ctr"/>
            <a:r>
              <a:rPr lang="fr-FR" sz="4800" dirty="0">
                <a:solidFill>
                  <a:schemeClr val="bg1"/>
                </a:solidFill>
                <a:latin typeface="Calibri Light" panose="020F0302020204030204" pitchFamily="34" charset="0"/>
              </a:rPr>
              <a:t>2 dispositifs attrayants décryptés par </a:t>
            </a:r>
            <a:endParaRPr lang="fr-FR" sz="4800" dirty="0" smtClean="0">
              <a:solidFill>
                <a:schemeClr val="bg1"/>
              </a:solidFill>
              <a:latin typeface="Calibri Light" panose="020F0302020204030204" pitchFamily="34" charset="0"/>
            </a:endParaRPr>
          </a:p>
          <a:p>
            <a:pPr algn="ctr"/>
            <a:r>
              <a:rPr lang="fr-FR" sz="4800" i="1" dirty="0" smtClean="0">
                <a:solidFill>
                  <a:schemeClr val="bg1"/>
                </a:solidFill>
                <a:latin typeface="Calibri Light" panose="020F0302020204030204" pitchFamily="34" charset="0"/>
              </a:rPr>
              <a:t>Expert Rémunération </a:t>
            </a:r>
          </a:p>
          <a:p>
            <a:pPr algn="ctr"/>
            <a:r>
              <a:rPr lang="fr-FR" sz="4800" i="1" smtClean="0">
                <a:solidFill>
                  <a:schemeClr val="bg1"/>
                </a:solidFill>
                <a:latin typeface="Calibri Light" panose="020F0302020204030204" pitchFamily="34" charset="0"/>
              </a:rPr>
              <a:t>expertremuneration@gmail.com</a:t>
            </a:r>
            <a:endParaRPr lang="fr-FR" sz="4800" i="1" dirty="0">
              <a:solidFill>
                <a:schemeClr val="bg1"/>
              </a:solidFill>
              <a:latin typeface="Calibri Light" panose="020F0302020204030204" pitchFamily="34" charset="0"/>
            </a:endParaRPr>
          </a:p>
          <a:p>
            <a:endParaRPr lang="fr-FR" sz="4800" dirty="0">
              <a:solidFill>
                <a:schemeClr val="bg1"/>
              </a:solidFill>
              <a:latin typeface="Calibri Light" panose="020F0302020204030204" pitchFamily="34" charset="0"/>
            </a:endParaRPr>
          </a:p>
        </p:txBody>
      </p:sp>
    </p:spTree>
    <p:extLst>
      <p:ext uri="{BB962C8B-B14F-4D97-AF65-F5344CB8AC3E}">
        <p14:creationId xmlns="" xmlns:p14="http://schemas.microsoft.com/office/powerpoint/2010/main" val="3233092197"/>
      </p:ext>
    </p:extLst>
  </p:cSld>
  <p:clrMapOvr>
    <a:masterClrMapping/>
  </p:clrMapOvr>
  <mc:AlternateContent xmlns:mc="http://schemas.openxmlformats.org/markup-compatibility/2006">
    <mc:Choice xmlns="" xmlns:p14="http://schemas.microsoft.com/office/powerpoint/2010/main" Requires="p14">
      <p:transition spd="med" p14:dur="700" advClick="0" advTm="3000">
        <p:fade/>
      </p:transition>
    </mc:Choice>
    <mc:Fallback>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816166" y="96572"/>
            <a:ext cx="10830209" cy="646331"/>
          </a:xfrm>
          <a:prstGeom prst="rect">
            <a:avLst/>
          </a:prstGeom>
          <a:noFill/>
        </p:spPr>
        <p:txBody>
          <a:bodyPr wrap="none" rtlCol="0">
            <a:spAutoFit/>
          </a:bodyPr>
          <a:lstStyle/>
          <a:p>
            <a:r>
              <a:rPr lang="fr-FR" sz="3600" b="1" dirty="0">
                <a:solidFill>
                  <a:srgbClr val="0099CC"/>
                </a:solidFill>
                <a:latin typeface="Calibri Light" panose="020F0302020204030204" pitchFamily="34" charset="0"/>
              </a:rPr>
              <a:t>La retraite progressive :  les conditions d’accès au dispositif</a:t>
            </a:r>
            <a:endParaRPr lang="fr-FR" sz="4400" dirty="0">
              <a:solidFill>
                <a:srgbClr val="0099CC"/>
              </a:solidFill>
              <a:latin typeface="Calibri Light" panose="020F0302020204030204" pitchFamily="34" charset="0"/>
            </a:endParaRP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10</a:t>
            </a:fld>
            <a:endParaRPr lang="fr-FR" dirty="0"/>
          </a:p>
        </p:txBody>
      </p:sp>
      <p:sp>
        <p:nvSpPr>
          <p:cNvPr id="3" name="ZoneTexte 2"/>
          <p:cNvSpPr txBox="1"/>
          <p:nvPr/>
        </p:nvSpPr>
        <p:spPr>
          <a:xfrm>
            <a:off x="816166" y="477098"/>
            <a:ext cx="5662481" cy="2985433"/>
          </a:xfrm>
          <a:prstGeom prst="rect">
            <a:avLst/>
          </a:prstGeom>
          <a:noFill/>
        </p:spPr>
        <p:txBody>
          <a:bodyPr wrap="square" rtlCol="0">
            <a:spAutoFit/>
          </a:bodyPr>
          <a:lstStyle/>
          <a:p>
            <a:pPr algn="just"/>
            <a:endParaRPr lang="fr-FR" sz="2400" dirty="0"/>
          </a:p>
          <a:p>
            <a:pPr algn="just"/>
            <a:r>
              <a:rPr lang="fr-FR" sz="2000" dirty="0"/>
              <a:t>Pendant la période à temps partiel, le salarié touche, en plus de son salaire, une fraction de sa pension correspondant à la différence entre 100% et la quotité de travail à temps partiel.</a:t>
            </a:r>
          </a:p>
          <a:p>
            <a:pPr algn="just"/>
            <a:endParaRPr lang="fr-FR" sz="2000" dirty="0"/>
          </a:p>
          <a:p>
            <a:pPr algn="just"/>
            <a:r>
              <a:rPr lang="fr-FR" sz="2000" dirty="0"/>
              <a:t>Exemple: une personne qui travaille à 80% percevra 20% de sa retraite. </a:t>
            </a:r>
          </a:p>
          <a:p>
            <a:endParaRPr lang="fr-FR" sz="2400" dirty="0"/>
          </a:p>
        </p:txBody>
      </p:sp>
      <p:pic>
        <p:nvPicPr>
          <p:cNvPr id="4" name="Imag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644848" y="528794"/>
            <a:ext cx="4563083" cy="3565625"/>
          </a:xfrm>
          <a:prstGeom prst="rect">
            <a:avLst/>
          </a:prstGeom>
        </p:spPr>
      </p:pic>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568131" y="3196725"/>
            <a:ext cx="453320" cy="1128598"/>
          </a:xfrm>
          <a:prstGeom prst="rect">
            <a:avLst/>
          </a:prstGeom>
        </p:spPr>
      </p:pic>
      <p:cxnSp>
        <p:nvCxnSpPr>
          <p:cNvPr id="7" name="Connecteur droit 6"/>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sp>
        <p:nvSpPr>
          <p:cNvPr id="6" name="ZoneTexte 5"/>
          <p:cNvSpPr txBox="1"/>
          <p:nvPr/>
        </p:nvSpPr>
        <p:spPr>
          <a:xfrm>
            <a:off x="816166" y="3574925"/>
            <a:ext cx="6766560" cy="3170099"/>
          </a:xfrm>
          <a:prstGeom prst="rect">
            <a:avLst/>
          </a:prstGeom>
          <a:noFill/>
        </p:spPr>
        <p:txBody>
          <a:bodyPr wrap="square" rtlCol="0">
            <a:spAutoFit/>
          </a:bodyPr>
          <a:lstStyle/>
          <a:p>
            <a:pPr algn="just"/>
            <a:r>
              <a:rPr lang="fr-FR" sz="2000" dirty="0">
                <a:solidFill>
                  <a:srgbClr val="0099CC"/>
                </a:solidFill>
              </a:rPr>
              <a:t>La loi de financement de sécurité sociale 2017 a prévu l’extension de la retraite progressive aux salariés ayant plusieurs employeurs.</a:t>
            </a:r>
          </a:p>
          <a:p>
            <a:pPr algn="just"/>
            <a:r>
              <a:rPr lang="fr-FR" sz="2000" dirty="0">
                <a:solidFill>
                  <a:srgbClr val="0099CC"/>
                </a:solidFill>
              </a:rPr>
              <a:t>Jusqu’à présent, la retraite progressive était accessible uniquement aux salariés disposant d’un seul contrat de travail. Avec la parution du décret° 2017-1645 du 30 novembre 2017, elle est, depuis le 1er décembre 2017 ouverte aux salariés ayant plusieurs employeurs. Pour cela, il faudra produire les bulletins de paye des 12 derniers mois civils précédant la date de la demande.</a:t>
            </a:r>
          </a:p>
        </p:txBody>
      </p:sp>
    </p:spTree>
    <p:extLst>
      <p:ext uri="{BB962C8B-B14F-4D97-AF65-F5344CB8AC3E}">
        <p14:creationId xmlns="" xmlns:p14="http://schemas.microsoft.com/office/powerpoint/2010/main" val="2534453708"/>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313894"/>
            <a:ext cx="12191999" cy="2769989"/>
          </a:xfrm>
          <a:prstGeom prst="rect">
            <a:avLst/>
          </a:prstGeom>
          <a:noFill/>
        </p:spPr>
        <p:txBody>
          <a:bodyPr wrap="square" rtlCol="0">
            <a:spAutoFit/>
          </a:bodyPr>
          <a:lstStyle/>
          <a:p>
            <a:pPr algn="ctr"/>
            <a:r>
              <a:rPr lang="fr-FR" sz="6000" dirty="0">
                <a:solidFill>
                  <a:schemeClr val="bg1"/>
                </a:solidFill>
                <a:latin typeface="Calibri Light" panose="020F0302020204030204" pitchFamily="34" charset="0"/>
              </a:rPr>
              <a:t>Cumul emploi retraite ou retraite progressive?</a:t>
            </a:r>
            <a:br>
              <a:rPr lang="fr-FR" sz="6000" dirty="0">
                <a:solidFill>
                  <a:schemeClr val="bg1"/>
                </a:solidFill>
                <a:latin typeface="Calibri Light" panose="020F0302020204030204" pitchFamily="34" charset="0"/>
              </a:rPr>
            </a:br>
            <a:r>
              <a:rPr lang="fr-FR" dirty="0">
                <a:solidFill>
                  <a:schemeClr val="bg1"/>
                </a:solidFill>
                <a:latin typeface="Calibri Light" panose="020F0302020204030204" pitchFamily="34" charset="0"/>
              </a:rPr>
              <a:t/>
            </a:r>
            <a:br>
              <a:rPr lang="fr-FR" dirty="0">
                <a:solidFill>
                  <a:schemeClr val="bg1"/>
                </a:solidFill>
                <a:latin typeface="Calibri Light" panose="020F0302020204030204" pitchFamily="34" charset="0"/>
              </a:rPr>
            </a:br>
            <a:r>
              <a:rPr lang="fr-FR" b="1" dirty="0">
                <a:solidFill>
                  <a:schemeClr val="bg1"/>
                </a:solidFill>
                <a:latin typeface="Calibri Light" panose="020F0302020204030204" pitchFamily="34" charset="0"/>
              </a:rPr>
              <a:t> </a:t>
            </a:r>
            <a:endParaRPr lang="fr-FR" dirty="0">
              <a:solidFill>
                <a:schemeClr val="bg1"/>
              </a:solidFill>
              <a:latin typeface="Calibri Light" panose="020F0302020204030204" pitchFamily="34" charset="0"/>
            </a:endParaRPr>
          </a:p>
          <a:p>
            <a:endParaRPr lang="fr-FR" dirty="0">
              <a:solidFill>
                <a:schemeClr val="bg1"/>
              </a:solidFill>
              <a:latin typeface="Calibri Light" panose="020F0302020204030204" pitchFamily="34" charset="0"/>
            </a:endParaRPr>
          </a:p>
        </p:txBody>
      </p:sp>
    </p:spTree>
    <p:extLst>
      <p:ext uri="{BB962C8B-B14F-4D97-AF65-F5344CB8AC3E}">
        <p14:creationId xmlns="" xmlns:p14="http://schemas.microsoft.com/office/powerpoint/2010/main" val="88250062"/>
      </p:ext>
    </p:extLst>
  </p:cSld>
  <p:clrMapOvr>
    <a:masterClrMapping/>
  </p:clrMapOvr>
  <mc:AlternateContent xmlns:mc="http://schemas.openxmlformats.org/markup-compatibility/2006">
    <mc:Choice xmlns="" xmlns:p14="http://schemas.microsoft.com/office/powerpoint/2010/main" Requires="p14">
      <p:transition spd="med" p14:dur="700" advClick="0" advTm="3000">
        <p:fade/>
      </p:transition>
    </mc:Choice>
    <mc:Fallback>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ulle ronde 8"/>
          <p:cNvSpPr/>
          <p:nvPr/>
        </p:nvSpPr>
        <p:spPr>
          <a:xfrm>
            <a:off x="816707" y="2469650"/>
            <a:ext cx="9409127" cy="2824246"/>
          </a:xfrm>
          <a:prstGeom prst="wedgeEllipseCallout">
            <a:avLst/>
          </a:prstGeom>
          <a:solidFill>
            <a:srgbClr val="0099CC"/>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dirty="0"/>
          </a:p>
        </p:txBody>
      </p:sp>
      <p:sp>
        <p:nvSpPr>
          <p:cNvPr id="3" name="Espace réservé du contenu 2"/>
          <p:cNvSpPr>
            <a:spLocks noGrp="1"/>
          </p:cNvSpPr>
          <p:nvPr>
            <p:ph idx="1"/>
          </p:nvPr>
        </p:nvSpPr>
        <p:spPr>
          <a:xfrm>
            <a:off x="1702774" y="3089109"/>
            <a:ext cx="7636991" cy="4000500"/>
          </a:xfrm>
        </p:spPr>
        <p:txBody>
          <a:bodyPr>
            <a:normAutofit/>
          </a:bodyPr>
          <a:lstStyle/>
          <a:p>
            <a:pPr algn="ctr">
              <a:lnSpc>
                <a:spcPct val="100000"/>
              </a:lnSpc>
              <a:spcBef>
                <a:spcPts val="0"/>
              </a:spcBef>
              <a:spcAft>
                <a:spcPts val="0"/>
              </a:spcAft>
            </a:pPr>
            <a:r>
              <a:rPr lang="fr-FR" sz="3200" dirty="0">
                <a:solidFill>
                  <a:schemeClr val="bg1"/>
                </a:solidFill>
                <a:latin typeface="Calibri Light" panose="020F0302020204030204" pitchFamily="34" charset="0"/>
              </a:rPr>
              <a:t>Comparons ces deux dispositifs grâce à un exemple</a:t>
            </a:r>
          </a:p>
          <a:p>
            <a:pPr>
              <a:lnSpc>
                <a:spcPct val="100000"/>
              </a:lnSpc>
              <a:spcBef>
                <a:spcPts val="0"/>
              </a:spcBef>
              <a:spcAft>
                <a:spcPts val="0"/>
              </a:spcAft>
            </a:pPr>
            <a:endParaRPr lang="fr-FR" dirty="0"/>
          </a:p>
        </p:txBody>
      </p:sp>
      <p:sp>
        <p:nvSpPr>
          <p:cNvPr id="8" name="Titre 1"/>
          <p:cNvSpPr>
            <a:spLocks noGrp="1"/>
          </p:cNvSpPr>
          <p:nvPr>
            <p:ph type="title"/>
          </p:nvPr>
        </p:nvSpPr>
        <p:spPr>
          <a:xfrm>
            <a:off x="1024128" y="585216"/>
            <a:ext cx="9720072" cy="1499616"/>
          </a:xfrm>
        </p:spPr>
        <p:txBody>
          <a:bodyPr>
            <a:normAutofit fontScale="90000"/>
          </a:bodyPr>
          <a:lstStyle/>
          <a:p>
            <a:r>
              <a:rPr lang="fr-FR" dirty="0">
                <a:solidFill>
                  <a:srgbClr val="0099CC"/>
                </a:solidFill>
                <a:latin typeface="Calibri Light" panose="020F0302020204030204" pitchFamily="34" charset="0"/>
              </a:rPr>
              <a:t> </a:t>
            </a:r>
            <a:br>
              <a:rPr lang="fr-FR" dirty="0">
                <a:solidFill>
                  <a:srgbClr val="0099CC"/>
                </a:solidFill>
                <a:latin typeface="Calibri Light" panose="020F0302020204030204" pitchFamily="34" charset="0"/>
              </a:rPr>
            </a:br>
            <a:r>
              <a:rPr lang="fr-FR" dirty="0">
                <a:solidFill>
                  <a:srgbClr val="0099CC"/>
                </a:solidFill>
                <a:latin typeface="Calibri Light" panose="020F0302020204030204" pitchFamily="34" charset="0"/>
              </a:rPr>
              <a:t>Cumul emploi retraite ou retraite progressive?</a:t>
            </a:r>
            <a:br>
              <a:rPr lang="fr-FR" dirty="0">
                <a:solidFill>
                  <a:srgbClr val="0099CC"/>
                </a:solidFill>
                <a:latin typeface="Calibri Light" panose="020F0302020204030204" pitchFamily="34" charset="0"/>
              </a:rPr>
            </a:br>
            <a:endParaRPr lang="fr-FR" dirty="0">
              <a:solidFill>
                <a:srgbClr val="0099CC"/>
              </a:solidFill>
              <a:latin typeface="Calibri Light" panose="020F0302020204030204" pitchFamily="34" charset="0"/>
            </a:endParaRPr>
          </a:p>
        </p:txBody>
      </p:sp>
      <p:cxnSp>
        <p:nvCxnSpPr>
          <p:cNvPr id="10" name="Connecteur droit 9"/>
          <p:cNvCxnSpPr/>
          <p:nvPr/>
        </p:nvCxnSpPr>
        <p:spPr>
          <a:xfrm>
            <a:off x="691116" y="947101"/>
            <a:ext cx="0" cy="581758"/>
          </a:xfrm>
          <a:prstGeom prst="line">
            <a:avLst/>
          </a:prstGeom>
          <a:ln w="19050">
            <a:solidFill>
              <a:srgbClr val="0099CC"/>
            </a:solidFill>
          </a:ln>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p:cNvSpPr>
            <a:spLocks noGrp="1"/>
          </p:cNvSpPr>
          <p:nvPr>
            <p:ph type="sldNum" sz="quarter" idx="12"/>
          </p:nvPr>
        </p:nvSpPr>
        <p:spPr/>
        <p:txBody>
          <a:bodyPr/>
          <a:lstStyle/>
          <a:p>
            <a:pPr algn="r"/>
            <a:fld id="{4A1DA89D-ED39-4414-B7B9-B5678CBFB759}" type="slidenum">
              <a:rPr lang="fr-FR" smtClean="0"/>
              <a:pPr algn="r"/>
              <a:t>12</a:t>
            </a:fld>
            <a:endParaRPr lang="fr-FR"/>
          </a:p>
        </p:txBody>
      </p:sp>
    </p:spTree>
    <p:extLst>
      <p:ext uri="{BB962C8B-B14F-4D97-AF65-F5344CB8AC3E}">
        <p14:creationId xmlns="" xmlns:p14="http://schemas.microsoft.com/office/powerpoint/2010/main" val="86004710"/>
      </p:ext>
    </p:extLst>
  </p:cSld>
  <p:clrMapOvr>
    <a:masterClrMapping/>
  </p:clrMapOvr>
  <p:transition spd="slow" advClick="0" advTm="7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816166" y="96572"/>
            <a:ext cx="6888681" cy="646331"/>
          </a:xfrm>
          <a:prstGeom prst="rect">
            <a:avLst/>
          </a:prstGeom>
          <a:noFill/>
        </p:spPr>
        <p:txBody>
          <a:bodyPr wrap="none" rtlCol="0">
            <a:spAutoFit/>
          </a:bodyPr>
          <a:lstStyle/>
          <a:p>
            <a:r>
              <a:rPr lang="fr-FR" sz="3600" b="1" dirty="0">
                <a:solidFill>
                  <a:srgbClr val="0099CC"/>
                </a:solidFill>
              </a:rPr>
              <a:t>Hypothèse 1</a:t>
            </a:r>
            <a:r>
              <a:rPr lang="fr-FR" sz="3600" dirty="0">
                <a:solidFill>
                  <a:srgbClr val="0099CC"/>
                </a:solidFill>
              </a:rPr>
              <a:t> : cumul emploi retraite.</a:t>
            </a: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13</a:t>
            </a:fld>
            <a:endParaRPr lang="fr-FR" dirty="0"/>
          </a:p>
        </p:txBody>
      </p:sp>
      <p:sp>
        <p:nvSpPr>
          <p:cNvPr id="3" name="ZoneTexte 2"/>
          <p:cNvSpPr txBox="1"/>
          <p:nvPr/>
        </p:nvSpPr>
        <p:spPr>
          <a:xfrm>
            <a:off x="259985" y="1207725"/>
            <a:ext cx="4167470" cy="5539978"/>
          </a:xfrm>
          <a:prstGeom prst="rect">
            <a:avLst/>
          </a:prstGeom>
          <a:noFill/>
        </p:spPr>
        <p:txBody>
          <a:bodyPr wrap="square" rtlCol="0">
            <a:spAutoFit/>
          </a:bodyPr>
          <a:lstStyle/>
          <a:p>
            <a:pPr algn="just"/>
            <a:r>
              <a:rPr lang="fr-FR" dirty="0">
                <a:latin typeface="Calibri" panose="020F0502020204030204" pitchFamily="34" charset="0"/>
              </a:rPr>
              <a:t>Monsieur MERLE est artisan. Il est retraité actif. Les conditions du cumul libéralisé sont remplies.</a:t>
            </a:r>
          </a:p>
          <a:p>
            <a:pPr algn="just"/>
            <a:endParaRPr lang="fr-FR" dirty="0">
              <a:latin typeface="Calibri" panose="020F0502020204030204" pitchFamily="34" charset="0"/>
            </a:endParaRPr>
          </a:p>
          <a:p>
            <a:pPr algn="just"/>
            <a:r>
              <a:rPr lang="fr-FR" dirty="0">
                <a:latin typeface="Calibri" panose="020F0502020204030204" pitchFamily="34" charset="0"/>
              </a:rPr>
              <a:t>Il perçoit 3500 € de pensions mensuelle et des revenus d’activité de 40 000 € par an soit 3 333 €/mois.</a:t>
            </a:r>
          </a:p>
          <a:p>
            <a:pPr algn="just"/>
            <a:endParaRPr lang="fr-FR" dirty="0">
              <a:latin typeface="Calibri" panose="020F0502020204030204" pitchFamily="34" charset="0"/>
            </a:endParaRPr>
          </a:p>
          <a:p>
            <a:pPr algn="just"/>
            <a:r>
              <a:rPr lang="fr-FR" dirty="0">
                <a:latin typeface="Calibri" panose="020F0502020204030204" pitchFamily="34" charset="0"/>
              </a:rPr>
              <a:t>Pendant sa période de cumul emploi retraite Mr Merle touchera 6 833 €/mois</a:t>
            </a:r>
          </a:p>
          <a:p>
            <a:pPr algn="just"/>
            <a:r>
              <a:rPr lang="fr-FR" dirty="0">
                <a:latin typeface="Calibri" panose="020F0502020204030204" pitchFamily="34" charset="0"/>
              </a:rPr>
              <a:t>Lorsque 3 ans plus tard il cesse cette activité complémentaire, sa retraite ne sera pas recalculée malgré les cotisations qu’il aura versé durant ces 3 années. </a:t>
            </a:r>
          </a:p>
          <a:p>
            <a:pPr algn="just"/>
            <a:endParaRPr lang="fr-FR" dirty="0">
              <a:latin typeface="Calibri" panose="020F0502020204030204" pitchFamily="34" charset="0"/>
            </a:endParaRPr>
          </a:p>
          <a:p>
            <a:pPr algn="just"/>
            <a:r>
              <a:rPr lang="fr-FR" dirty="0">
                <a:solidFill>
                  <a:srgbClr val="0099CC"/>
                </a:solidFill>
                <a:latin typeface="Calibri" panose="020F0502020204030204" pitchFamily="34" charset="0"/>
              </a:rPr>
              <a:t>Il percevra donc 3 500 € par mois de retraite.</a:t>
            </a:r>
          </a:p>
          <a:p>
            <a:endParaRPr lang="fr-FR" sz="2400" dirty="0">
              <a:solidFill>
                <a:srgbClr val="00B050"/>
              </a:solidFill>
            </a:endParaRPr>
          </a:p>
          <a:p>
            <a:endParaRPr lang="fr-FR" sz="2400" dirty="0"/>
          </a:p>
        </p:txBody>
      </p:sp>
      <p:pic>
        <p:nvPicPr>
          <p:cNvPr id="4" name="Imag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910862" y="1280865"/>
            <a:ext cx="8814911" cy="4620313"/>
          </a:xfrm>
          <a:prstGeom prst="rect">
            <a:avLst/>
          </a:prstGeom>
        </p:spPr>
      </p:pic>
      <p:pic>
        <p:nvPicPr>
          <p:cNvPr id="1026" name="Picture 2" descr="Cuisinier Icon gratuit"/>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357414" y="884305"/>
            <a:ext cx="1219200" cy="121920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ZoneTexte 4"/>
          <p:cNvSpPr txBox="1"/>
          <p:nvPr/>
        </p:nvSpPr>
        <p:spPr>
          <a:xfrm>
            <a:off x="8379333" y="1023059"/>
            <a:ext cx="2271860" cy="369332"/>
          </a:xfrm>
          <a:prstGeom prst="rect">
            <a:avLst/>
          </a:prstGeom>
          <a:noFill/>
        </p:spPr>
        <p:txBody>
          <a:bodyPr wrap="square" rtlCol="0">
            <a:spAutoFit/>
          </a:bodyPr>
          <a:lstStyle/>
          <a:p>
            <a:r>
              <a:rPr lang="fr-FR" dirty="0"/>
              <a:t>Salaire annuel : 40 K€</a:t>
            </a:r>
          </a:p>
        </p:txBody>
      </p:sp>
      <p:sp>
        <p:nvSpPr>
          <p:cNvPr id="8" name="ZoneTexte 7"/>
          <p:cNvSpPr txBox="1"/>
          <p:nvPr/>
        </p:nvSpPr>
        <p:spPr>
          <a:xfrm>
            <a:off x="4600280" y="4769963"/>
            <a:ext cx="659877" cy="369332"/>
          </a:xfrm>
          <a:prstGeom prst="rect">
            <a:avLst/>
          </a:prstGeom>
          <a:noFill/>
        </p:spPr>
        <p:txBody>
          <a:bodyPr wrap="square" rtlCol="0">
            <a:spAutoFit/>
          </a:bodyPr>
          <a:lstStyle/>
          <a:p>
            <a:r>
              <a:rPr lang="fr-FR" dirty="0"/>
              <a:t>N</a:t>
            </a:r>
          </a:p>
        </p:txBody>
      </p:sp>
      <p:sp>
        <p:nvSpPr>
          <p:cNvPr id="11" name="ZoneTexte 10"/>
          <p:cNvSpPr txBox="1"/>
          <p:nvPr/>
        </p:nvSpPr>
        <p:spPr>
          <a:xfrm>
            <a:off x="7079530" y="4769963"/>
            <a:ext cx="882803" cy="369332"/>
          </a:xfrm>
          <a:prstGeom prst="rect">
            <a:avLst/>
          </a:prstGeom>
          <a:noFill/>
        </p:spPr>
        <p:txBody>
          <a:bodyPr wrap="square" rtlCol="0">
            <a:spAutoFit/>
          </a:bodyPr>
          <a:lstStyle/>
          <a:p>
            <a:r>
              <a:rPr lang="fr-FR" dirty="0"/>
              <a:t>N + 3</a:t>
            </a:r>
          </a:p>
        </p:txBody>
      </p:sp>
      <p:sp>
        <p:nvSpPr>
          <p:cNvPr id="9" name="ZoneTexte 8"/>
          <p:cNvSpPr txBox="1"/>
          <p:nvPr/>
        </p:nvSpPr>
        <p:spPr>
          <a:xfrm>
            <a:off x="4875261" y="5274245"/>
            <a:ext cx="2757133" cy="523220"/>
          </a:xfrm>
          <a:prstGeom prst="rect">
            <a:avLst/>
          </a:prstGeom>
          <a:noFill/>
        </p:spPr>
        <p:txBody>
          <a:bodyPr wrap="square" rtlCol="0">
            <a:spAutoFit/>
          </a:bodyPr>
          <a:lstStyle/>
          <a:p>
            <a:pPr algn="ctr"/>
            <a:r>
              <a:rPr lang="fr-FR" sz="1400" dirty="0"/>
              <a:t>Période non prise en compte dans le calcul de la retraite future</a:t>
            </a:r>
          </a:p>
        </p:txBody>
      </p:sp>
      <p:sp>
        <p:nvSpPr>
          <p:cNvPr id="14" name="ZoneTexte 13"/>
          <p:cNvSpPr txBox="1"/>
          <p:nvPr/>
        </p:nvSpPr>
        <p:spPr>
          <a:xfrm>
            <a:off x="8204494" y="5274245"/>
            <a:ext cx="2757133" cy="738664"/>
          </a:xfrm>
          <a:prstGeom prst="rect">
            <a:avLst/>
          </a:prstGeom>
          <a:noFill/>
        </p:spPr>
        <p:txBody>
          <a:bodyPr wrap="square" rtlCol="0">
            <a:spAutoFit/>
          </a:bodyPr>
          <a:lstStyle/>
          <a:p>
            <a:pPr algn="ctr"/>
            <a:r>
              <a:rPr lang="fr-FR" sz="1400" dirty="0"/>
              <a:t>Pension inchangée quelque soit la durée de cotisations supplémentaire en cumul emploi retraite</a:t>
            </a:r>
          </a:p>
        </p:txBody>
      </p:sp>
      <p:cxnSp>
        <p:nvCxnSpPr>
          <p:cNvPr id="12" name="Connecteur droit 11"/>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1268843861"/>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680738" y="1828439"/>
            <a:ext cx="7661140" cy="3830570"/>
          </a:xfrm>
          <a:prstGeom prst="rect">
            <a:avLst/>
          </a:prstGeom>
        </p:spPr>
      </p:pic>
      <p:sp>
        <p:nvSpPr>
          <p:cNvPr id="13" name="ZoneTexte 12"/>
          <p:cNvSpPr txBox="1"/>
          <p:nvPr/>
        </p:nvSpPr>
        <p:spPr>
          <a:xfrm>
            <a:off x="816166" y="96572"/>
            <a:ext cx="6766083" cy="646331"/>
          </a:xfrm>
          <a:prstGeom prst="rect">
            <a:avLst/>
          </a:prstGeom>
          <a:noFill/>
        </p:spPr>
        <p:txBody>
          <a:bodyPr wrap="none" rtlCol="0">
            <a:spAutoFit/>
          </a:bodyPr>
          <a:lstStyle/>
          <a:p>
            <a:r>
              <a:rPr lang="fr-FR" sz="3600" b="1" dirty="0">
                <a:solidFill>
                  <a:srgbClr val="0099CC"/>
                </a:solidFill>
              </a:rPr>
              <a:t>Hypothèse 2 </a:t>
            </a:r>
            <a:r>
              <a:rPr lang="fr-FR" sz="3600" dirty="0">
                <a:solidFill>
                  <a:srgbClr val="0099CC"/>
                </a:solidFill>
              </a:rPr>
              <a:t>: retraite progressive </a:t>
            </a: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14</a:t>
            </a:fld>
            <a:endParaRPr lang="fr-FR" dirty="0"/>
          </a:p>
        </p:txBody>
      </p:sp>
      <p:sp>
        <p:nvSpPr>
          <p:cNvPr id="3" name="ZoneTexte 2"/>
          <p:cNvSpPr txBox="1"/>
          <p:nvPr/>
        </p:nvSpPr>
        <p:spPr>
          <a:xfrm>
            <a:off x="216816" y="742903"/>
            <a:ext cx="4741683" cy="6063198"/>
          </a:xfrm>
          <a:prstGeom prst="rect">
            <a:avLst/>
          </a:prstGeom>
          <a:noFill/>
        </p:spPr>
        <p:txBody>
          <a:bodyPr wrap="square" rtlCol="0">
            <a:spAutoFit/>
          </a:bodyPr>
          <a:lstStyle/>
          <a:p>
            <a:pPr algn="just"/>
            <a:r>
              <a:rPr lang="fr-FR" sz="1600" dirty="0"/>
              <a:t> </a:t>
            </a:r>
          </a:p>
          <a:p>
            <a:pPr algn="just"/>
            <a:r>
              <a:rPr lang="fr-FR" dirty="0">
                <a:latin typeface="Calibri" panose="020F0502020204030204" pitchFamily="34" charset="0"/>
              </a:rPr>
              <a:t>Reprenons le même exemple.</a:t>
            </a:r>
          </a:p>
          <a:p>
            <a:pPr algn="just"/>
            <a:r>
              <a:rPr lang="fr-FR" dirty="0">
                <a:latin typeface="Calibri" panose="020F0502020204030204" pitchFamily="34" charset="0"/>
              </a:rPr>
              <a:t>Monsieur MERLE intègre dans cette hypothèse le dispositif de retraite progressive.</a:t>
            </a:r>
          </a:p>
          <a:p>
            <a:pPr algn="just"/>
            <a:r>
              <a:rPr lang="fr-FR" dirty="0">
                <a:latin typeface="Calibri" panose="020F0502020204030204" pitchFamily="34" charset="0"/>
              </a:rPr>
              <a:t>Ses revenus sont réduits de 40%, il devrait percevoir 24 000 € /an au titre de son activité à 60 %. </a:t>
            </a:r>
          </a:p>
          <a:p>
            <a:pPr algn="just"/>
            <a:r>
              <a:rPr lang="fr-FR" dirty="0">
                <a:latin typeface="Calibri" panose="020F0502020204030204" pitchFamily="34" charset="0"/>
              </a:rPr>
              <a:t>Sa retraite est liquidée provisoirement.</a:t>
            </a:r>
          </a:p>
          <a:p>
            <a:pPr algn="just"/>
            <a:r>
              <a:rPr lang="fr-FR" dirty="0">
                <a:latin typeface="Calibri" panose="020F0502020204030204" pitchFamily="34" charset="0"/>
              </a:rPr>
              <a:t>Monsieur MERLE percevra donc 40% de ses pensions soit 1400 € /mois (16 800 €/an) </a:t>
            </a:r>
          </a:p>
          <a:p>
            <a:pPr algn="just"/>
            <a:r>
              <a:rPr lang="fr-FR" dirty="0">
                <a:latin typeface="Calibri" panose="020F0502020204030204" pitchFamily="34" charset="0"/>
              </a:rPr>
              <a:t>Il percevra donc 40 800 € euros annuellement.</a:t>
            </a:r>
          </a:p>
          <a:p>
            <a:pPr algn="just"/>
            <a:r>
              <a:rPr lang="fr-FR" dirty="0">
                <a:latin typeface="Calibri" panose="020F0502020204030204" pitchFamily="34" charset="0"/>
              </a:rPr>
              <a:t> </a:t>
            </a:r>
          </a:p>
          <a:p>
            <a:pPr algn="just"/>
            <a:r>
              <a:rPr lang="fr-FR" dirty="0">
                <a:latin typeface="Calibri" panose="020F0502020204030204" pitchFamily="34" charset="0"/>
              </a:rPr>
              <a:t>Lorsqu’il cessera définitivement son activité, sa pension complète lui sera versée. </a:t>
            </a:r>
          </a:p>
          <a:p>
            <a:pPr algn="just"/>
            <a:r>
              <a:rPr lang="fr-FR" dirty="0">
                <a:latin typeface="Calibri" panose="020F0502020204030204" pitchFamily="34" charset="0"/>
              </a:rPr>
              <a:t>Son montant sera différent de celui établit lors de la liquidation provisoire car il sera tenu compte également des cotisations qu’il aura versé pendant toute la phase de retraite progressive. </a:t>
            </a:r>
          </a:p>
          <a:p>
            <a:pPr algn="just"/>
            <a:endParaRPr lang="fr-FR" sz="1600" dirty="0"/>
          </a:p>
          <a:p>
            <a:pPr algn="just"/>
            <a:endParaRPr lang="fr-FR" sz="1600" dirty="0">
              <a:solidFill>
                <a:srgbClr val="0099CC"/>
              </a:solidFill>
            </a:endParaRPr>
          </a:p>
          <a:p>
            <a:endParaRPr lang="fr-FR" sz="1600" dirty="0">
              <a:solidFill>
                <a:srgbClr val="0099CC"/>
              </a:solidFill>
            </a:endParaRPr>
          </a:p>
        </p:txBody>
      </p:sp>
      <p:pic>
        <p:nvPicPr>
          <p:cNvPr id="6" name="Picture 2" descr="Cuisinier Icon gratuit"/>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7582249" y="1000377"/>
            <a:ext cx="1219200" cy="1219201"/>
          </a:xfrm>
          <a:prstGeom prst="rect">
            <a:avLst/>
          </a:prstGeom>
          <a:noFill/>
          <a:extLst>
            <a:ext uri="{909E8E84-426E-40DD-AFC4-6F175D3DCCD1}">
              <a14:hiddenFill xmlns="" xmlns:a14="http://schemas.microsoft.com/office/drawing/2010/main">
                <a:solidFill>
                  <a:srgbClr val="FFFFFF"/>
                </a:solidFill>
              </a14:hiddenFill>
            </a:ext>
          </a:extLst>
        </p:spPr>
      </p:pic>
      <p:sp>
        <p:nvSpPr>
          <p:cNvPr id="7" name="ZoneTexte 6"/>
          <p:cNvSpPr txBox="1"/>
          <p:nvPr/>
        </p:nvSpPr>
        <p:spPr>
          <a:xfrm>
            <a:off x="8379333" y="1023059"/>
            <a:ext cx="2271860" cy="369332"/>
          </a:xfrm>
          <a:prstGeom prst="rect">
            <a:avLst/>
          </a:prstGeom>
          <a:noFill/>
        </p:spPr>
        <p:txBody>
          <a:bodyPr wrap="square" rtlCol="0">
            <a:spAutoFit/>
          </a:bodyPr>
          <a:lstStyle/>
          <a:p>
            <a:r>
              <a:rPr lang="fr-FR" dirty="0"/>
              <a:t>Salaire annuel : 24 K€</a:t>
            </a:r>
          </a:p>
        </p:txBody>
      </p:sp>
      <p:sp>
        <p:nvSpPr>
          <p:cNvPr id="11" name="ZoneTexte 10"/>
          <p:cNvSpPr txBox="1"/>
          <p:nvPr/>
        </p:nvSpPr>
        <p:spPr>
          <a:xfrm>
            <a:off x="5308894" y="4878320"/>
            <a:ext cx="2757133" cy="523220"/>
          </a:xfrm>
          <a:prstGeom prst="rect">
            <a:avLst/>
          </a:prstGeom>
          <a:noFill/>
        </p:spPr>
        <p:txBody>
          <a:bodyPr wrap="square" rtlCol="0">
            <a:spAutoFit/>
          </a:bodyPr>
          <a:lstStyle/>
          <a:p>
            <a:pPr algn="ctr"/>
            <a:r>
              <a:rPr lang="fr-FR" sz="1400" dirty="0"/>
              <a:t>Période prise en compte dans le calcul de la retraite future</a:t>
            </a:r>
          </a:p>
        </p:txBody>
      </p:sp>
      <p:sp>
        <p:nvSpPr>
          <p:cNvPr id="12" name="ZoneTexte 11"/>
          <p:cNvSpPr txBox="1"/>
          <p:nvPr/>
        </p:nvSpPr>
        <p:spPr>
          <a:xfrm>
            <a:off x="8379333" y="4878320"/>
            <a:ext cx="2757133" cy="954107"/>
          </a:xfrm>
          <a:prstGeom prst="rect">
            <a:avLst/>
          </a:prstGeom>
          <a:noFill/>
        </p:spPr>
        <p:txBody>
          <a:bodyPr wrap="square" rtlCol="0">
            <a:spAutoFit/>
          </a:bodyPr>
          <a:lstStyle/>
          <a:p>
            <a:pPr algn="ctr"/>
            <a:r>
              <a:rPr lang="fr-FR" sz="1400" dirty="0"/>
              <a:t>100% de sa retraite + x correspondant aux droits validés pendant la période de retraite progressive</a:t>
            </a:r>
          </a:p>
        </p:txBody>
      </p:sp>
      <p:cxnSp>
        <p:nvCxnSpPr>
          <p:cNvPr id="10" name="Connecteur droit 9"/>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3677458751"/>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29589" y="780165"/>
            <a:ext cx="9624446" cy="3416320"/>
          </a:xfrm>
          <a:prstGeom prst="rect">
            <a:avLst/>
          </a:prstGeom>
          <a:noFill/>
        </p:spPr>
        <p:txBody>
          <a:bodyPr wrap="square" rtlCol="0">
            <a:spAutoFit/>
          </a:bodyPr>
          <a:lstStyle/>
          <a:p>
            <a:pPr lvl="0" algn="ctr"/>
            <a:endParaRPr lang="fr-FR" sz="1600" dirty="0">
              <a:solidFill>
                <a:schemeClr val="tx2">
                  <a:lumMod val="75000"/>
                </a:schemeClr>
              </a:solidFill>
            </a:endParaRPr>
          </a:p>
          <a:p>
            <a:pPr lvl="0"/>
            <a:r>
              <a:rPr lang="fr-FR" sz="4000" dirty="0">
                <a:solidFill>
                  <a:schemeClr val="bg1"/>
                </a:solidFill>
                <a:latin typeface="Calibri Light" panose="020F0302020204030204" pitchFamily="34" charset="0"/>
              </a:rPr>
              <a:t>Quel dispositif conviendrait le mieux à votre situation personnelle?</a:t>
            </a:r>
          </a:p>
          <a:p>
            <a:pPr lvl="0"/>
            <a:r>
              <a:rPr lang="fr-FR" sz="4000" dirty="0">
                <a:solidFill>
                  <a:schemeClr val="bg1"/>
                </a:solidFill>
                <a:latin typeface="Calibri Light" panose="020F0302020204030204" pitchFamily="34" charset="0"/>
              </a:rPr>
              <a:t>Nous pouvons vous aider</a:t>
            </a:r>
            <a:r>
              <a:rPr lang="fr-FR" sz="4000" dirty="0" smtClean="0">
                <a:solidFill>
                  <a:schemeClr val="bg1"/>
                </a:solidFill>
                <a:latin typeface="Calibri Light" panose="020F0302020204030204" pitchFamily="34" charset="0"/>
              </a:rPr>
              <a:t>!</a:t>
            </a:r>
          </a:p>
          <a:p>
            <a:pPr lvl="0"/>
            <a:endParaRPr lang="fr-FR" sz="4000" dirty="0" smtClean="0">
              <a:solidFill>
                <a:schemeClr val="bg1"/>
              </a:solidFill>
              <a:latin typeface="Calibri Light" panose="020F0302020204030204" pitchFamily="34" charset="0"/>
            </a:endParaRPr>
          </a:p>
          <a:p>
            <a:pPr lvl="0"/>
            <a:r>
              <a:rPr lang="fr-FR" sz="4000" dirty="0" smtClean="0">
                <a:solidFill>
                  <a:schemeClr val="bg1"/>
                </a:solidFill>
                <a:latin typeface="Calibri Light" panose="020F0302020204030204" pitchFamily="34" charset="0"/>
              </a:rPr>
              <a:t>expertremuneration@gmail.com</a:t>
            </a:r>
            <a:endParaRPr lang="fr-FR" sz="4000" dirty="0">
              <a:solidFill>
                <a:schemeClr val="bg1"/>
              </a:solidFill>
              <a:latin typeface="Calibri Light" panose="020F0302020204030204" pitchFamily="34" charset="0"/>
            </a:endParaRPr>
          </a:p>
        </p:txBody>
      </p:sp>
      <p:sp>
        <p:nvSpPr>
          <p:cNvPr id="5" name="Rectangle 4"/>
          <p:cNvSpPr/>
          <p:nvPr/>
        </p:nvSpPr>
        <p:spPr>
          <a:xfrm>
            <a:off x="292963" y="435006"/>
            <a:ext cx="11461072" cy="37641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isocèle 9"/>
          <p:cNvSpPr/>
          <p:nvPr/>
        </p:nvSpPr>
        <p:spPr>
          <a:xfrm rot="5400000">
            <a:off x="-852070" y="1580039"/>
            <a:ext cx="3764134" cy="1474068"/>
          </a:xfrm>
          <a:prstGeom prst="triangle">
            <a:avLst>
              <a:gd name="adj" fmla="val 519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3016552997"/>
      </p:ext>
    </p:extLst>
  </p:cSld>
  <p:clrMapOvr>
    <a:masterClrMapping/>
  </p:clrMapOvr>
  <p:transition spd="slow" advClick="0" advTm="10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313894"/>
            <a:ext cx="12191999" cy="2492990"/>
          </a:xfrm>
          <a:prstGeom prst="rect">
            <a:avLst/>
          </a:prstGeom>
          <a:noFill/>
        </p:spPr>
        <p:txBody>
          <a:bodyPr wrap="square" rtlCol="0">
            <a:spAutoFit/>
          </a:bodyPr>
          <a:lstStyle/>
          <a:p>
            <a:pPr algn="ctr"/>
            <a:r>
              <a:rPr lang="fr-FR" sz="6000" b="1" dirty="0">
                <a:solidFill>
                  <a:schemeClr val="bg1"/>
                </a:solidFill>
                <a:latin typeface="Calibri" panose="020F0502020204030204" pitchFamily="34" charset="0"/>
              </a:rPr>
              <a:t>Qu’est-ce que le cumul emploi retraite ?</a:t>
            </a:r>
          </a:p>
          <a:p>
            <a:pPr algn="ctr"/>
            <a:endParaRPr lang="fr-FR" dirty="0">
              <a:solidFill>
                <a:schemeClr val="bg1"/>
              </a:solidFill>
              <a:latin typeface="Calibri Light" panose="020F0302020204030204" pitchFamily="34" charset="0"/>
            </a:endParaRPr>
          </a:p>
          <a:p>
            <a:endParaRPr lang="fr-FR" dirty="0">
              <a:solidFill>
                <a:schemeClr val="bg1"/>
              </a:solidFill>
              <a:latin typeface="Calibri Light" panose="020F0302020204030204" pitchFamily="34" charset="0"/>
            </a:endParaRPr>
          </a:p>
        </p:txBody>
      </p:sp>
    </p:spTree>
    <p:extLst>
      <p:ext uri="{BB962C8B-B14F-4D97-AF65-F5344CB8AC3E}">
        <p14:creationId xmlns="" xmlns:p14="http://schemas.microsoft.com/office/powerpoint/2010/main" val="79617641"/>
      </p:ext>
    </p:extLst>
  </p:cSld>
  <p:clrMapOvr>
    <a:masterClrMapping/>
  </p:clrMapOvr>
  <mc:AlternateContent xmlns:mc="http://schemas.openxmlformats.org/markup-compatibility/2006">
    <mc:Choice xmlns="" xmlns:p14="http://schemas.microsoft.com/office/powerpoint/2010/main" Requires="p14">
      <p:transition spd="med" p14:dur="700" advClick="0" advTm="3000">
        <p:fade/>
      </p:transition>
    </mc:Choice>
    <mc:Fallback>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816166" y="96572"/>
            <a:ext cx="7426007" cy="646331"/>
          </a:xfrm>
          <a:prstGeom prst="rect">
            <a:avLst/>
          </a:prstGeom>
          <a:noFill/>
        </p:spPr>
        <p:txBody>
          <a:bodyPr wrap="none" rtlCol="0">
            <a:spAutoFit/>
          </a:bodyPr>
          <a:lstStyle/>
          <a:p>
            <a:r>
              <a:rPr lang="fr-FR" sz="3600" b="1" dirty="0">
                <a:solidFill>
                  <a:srgbClr val="0099CC"/>
                </a:solidFill>
                <a:latin typeface="Calibri Light" panose="020F0302020204030204" pitchFamily="34" charset="0"/>
              </a:rPr>
              <a:t>Qu’est ce que le cumul emploi retraite ?</a:t>
            </a:r>
            <a:endParaRPr lang="fr-FR" sz="4400" dirty="0">
              <a:solidFill>
                <a:srgbClr val="0099CC"/>
              </a:solidFill>
              <a:latin typeface="Calibri Light" panose="020F0302020204030204" pitchFamily="34" charset="0"/>
            </a:endParaRP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3</a:t>
            </a:fld>
            <a:endParaRPr lang="fr-FR" dirty="0"/>
          </a:p>
        </p:txBody>
      </p:sp>
      <p:sp>
        <p:nvSpPr>
          <p:cNvPr id="6" name="ZoneTexte 5"/>
          <p:cNvSpPr txBox="1"/>
          <p:nvPr/>
        </p:nvSpPr>
        <p:spPr>
          <a:xfrm>
            <a:off x="457333" y="1313844"/>
            <a:ext cx="9855591" cy="2308324"/>
          </a:xfrm>
          <a:prstGeom prst="rect">
            <a:avLst/>
          </a:prstGeom>
          <a:noFill/>
        </p:spPr>
        <p:txBody>
          <a:bodyPr wrap="square" rtlCol="0">
            <a:spAutoFit/>
          </a:bodyPr>
          <a:lstStyle/>
          <a:p>
            <a:pPr algn="just"/>
            <a:r>
              <a:rPr lang="fr-FR" dirty="0"/>
              <a:t>Il s’agit de la possibilité donnée à un assuré de cumuler ses retraites et des revenus d’activité.</a:t>
            </a:r>
          </a:p>
          <a:p>
            <a:pPr algn="just"/>
            <a:r>
              <a:rPr lang="fr-FR" b="1" dirty="0"/>
              <a:t>Important : Désormais, pour toucher une pension de retraite, il faut avoir cessé l’ensemble de ses activités. </a:t>
            </a:r>
            <a:endParaRPr lang="fr-FR" dirty="0"/>
          </a:p>
          <a:p>
            <a:pPr algn="just"/>
            <a:endParaRPr lang="fr-FR" b="1" dirty="0"/>
          </a:p>
          <a:p>
            <a:pPr algn="just"/>
            <a:r>
              <a:rPr lang="fr-FR" b="1" dirty="0"/>
              <a:t>Attention, selon que l’assuré entre dans le dispositif avant ou après le 1</a:t>
            </a:r>
            <a:r>
              <a:rPr lang="fr-FR" b="1" baseline="30000" dirty="0"/>
              <a:t>er</a:t>
            </a:r>
            <a:r>
              <a:rPr lang="fr-FR" b="1" dirty="0"/>
              <a:t> janvier 2015, les conséquences ne sont pas les mêmes…</a:t>
            </a:r>
          </a:p>
          <a:p>
            <a:endParaRPr lang="fr-FR" dirty="0"/>
          </a:p>
          <a:p>
            <a:endParaRPr lang="fr-FR" dirty="0"/>
          </a:p>
        </p:txBody>
      </p:sp>
      <p:sp>
        <p:nvSpPr>
          <p:cNvPr id="4" name="Rectangle 3"/>
          <p:cNvSpPr/>
          <p:nvPr/>
        </p:nvSpPr>
        <p:spPr>
          <a:xfrm>
            <a:off x="457333" y="2328421"/>
            <a:ext cx="9855591" cy="844781"/>
          </a:xfrm>
          <a:prstGeom prst="rect">
            <a:avLst/>
          </a:prstGeom>
          <a:solidFill>
            <a:srgbClr val="0099CC">
              <a:alpha val="15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cxnSp>
        <p:nvCxnSpPr>
          <p:cNvPr id="8" name="Connecteur droit 7"/>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pic>
        <p:nvPicPr>
          <p:cNvPr id="7" name="Imag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4840" y="2328421"/>
            <a:ext cx="11010507" cy="4400209"/>
          </a:xfrm>
          <a:prstGeom prst="rect">
            <a:avLst/>
          </a:prstGeom>
        </p:spPr>
      </p:pic>
    </p:spTree>
    <p:extLst>
      <p:ext uri="{BB962C8B-B14F-4D97-AF65-F5344CB8AC3E}">
        <p14:creationId xmlns="" xmlns:p14="http://schemas.microsoft.com/office/powerpoint/2010/main" val="2821684374"/>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816166" y="96572"/>
            <a:ext cx="6481774" cy="646331"/>
          </a:xfrm>
          <a:prstGeom prst="rect">
            <a:avLst/>
          </a:prstGeom>
          <a:noFill/>
        </p:spPr>
        <p:txBody>
          <a:bodyPr wrap="none" rtlCol="0">
            <a:spAutoFit/>
          </a:bodyPr>
          <a:lstStyle/>
          <a:p>
            <a:r>
              <a:rPr lang="fr-FR" sz="3600" b="1" dirty="0">
                <a:solidFill>
                  <a:srgbClr val="0099CC"/>
                </a:solidFill>
                <a:latin typeface="Calibri Light" panose="020F0302020204030204" pitchFamily="34" charset="0"/>
              </a:rPr>
              <a:t>Le cumul emploi retraite libéralisé</a:t>
            </a:r>
            <a:endParaRPr lang="fr-FR" sz="4400" dirty="0">
              <a:solidFill>
                <a:srgbClr val="0099CC"/>
              </a:solidFill>
              <a:latin typeface="Calibri Light" panose="020F0302020204030204" pitchFamily="34" charset="0"/>
            </a:endParaRP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4</a:t>
            </a:fld>
            <a:endParaRPr lang="fr-FR" dirty="0"/>
          </a:p>
        </p:txBody>
      </p:sp>
      <p:sp>
        <p:nvSpPr>
          <p:cNvPr id="3" name="ZoneTexte 2"/>
          <p:cNvSpPr txBox="1"/>
          <p:nvPr/>
        </p:nvSpPr>
        <p:spPr>
          <a:xfrm>
            <a:off x="296880" y="798971"/>
            <a:ext cx="10994834" cy="1477328"/>
          </a:xfrm>
          <a:prstGeom prst="rect">
            <a:avLst/>
          </a:prstGeom>
          <a:noFill/>
        </p:spPr>
        <p:txBody>
          <a:bodyPr wrap="square" rtlCol="0">
            <a:spAutoFit/>
          </a:bodyPr>
          <a:lstStyle/>
          <a:p>
            <a:r>
              <a:rPr lang="fr-FR" sz="2400" dirty="0">
                <a:latin typeface="Calibri" panose="020F0502020204030204" pitchFamily="34" charset="0"/>
              </a:rPr>
              <a:t>Il s’agit de la possibilité de cumuler ses retraites et ses nouveaux revenus d’activité sans limite.</a:t>
            </a:r>
          </a:p>
          <a:p>
            <a:r>
              <a:rPr lang="fr-FR" sz="2400" dirty="0">
                <a:latin typeface="Calibri" panose="020F0502020204030204" pitchFamily="34" charset="0"/>
              </a:rPr>
              <a:t> Pour bénéficier du cumul emploi retraite libéralisé, il faut remplir plusieurs conditions : </a:t>
            </a:r>
          </a:p>
          <a:p>
            <a:endParaRPr lang="fr-FR" dirty="0"/>
          </a:p>
        </p:txBody>
      </p:sp>
      <p:sp>
        <p:nvSpPr>
          <p:cNvPr id="7" name="Titre 1"/>
          <p:cNvSpPr txBox="1">
            <a:spLocks/>
          </p:cNvSpPr>
          <p:nvPr/>
        </p:nvSpPr>
        <p:spPr>
          <a:xfrm>
            <a:off x="6702357" y="2352864"/>
            <a:ext cx="2499081" cy="5005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fr-FR" sz="2000" dirty="0">
                <a:solidFill>
                  <a:srgbClr val="0099CC"/>
                </a:solidFill>
                <a:latin typeface="Calibri Light" panose="020F0302020204030204" pitchFamily="34" charset="0"/>
              </a:rPr>
              <a:t> 2</a:t>
            </a:r>
            <a:endParaRPr lang="fr-FR" sz="2000" dirty="0">
              <a:solidFill>
                <a:schemeClr val="tx2">
                  <a:lumMod val="50000"/>
                </a:schemeClr>
              </a:solidFill>
              <a:latin typeface="Calibri Light" panose="020F0302020204030204" pitchFamily="34" charset="0"/>
            </a:endParaRPr>
          </a:p>
          <a:p>
            <a:pPr lvl="0" algn="ctr"/>
            <a:endParaRPr lang="fr-FR" sz="2000" dirty="0">
              <a:solidFill>
                <a:schemeClr val="tx2">
                  <a:lumMod val="50000"/>
                </a:schemeClr>
              </a:solidFill>
              <a:latin typeface="Calibri Light" panose="020F0302020204030204" pitchFamily="34" charset="0"/>
            </a:endParaRPr>
          </a:p>
          <a:p>
            <a:pPr lvl="0" algn="ctr"/>
            <a:r>
              <a:rPr lang="fr-FR" sz="2000" dirty="0">
                <a:solidFill>
                  <a:schemeClr val="tx2">
                    <a:lumMod val="50000"/>
                  </a:schemeClr>
                </a:solidFill>
                <a:latin typeface="Calibri Light" panose="020F0302020204030204" pitchFamily="34" charset="0"/>
              </a:rPr>
              <a:t>L’âge minimal légal (62 ans à terme)</a:t>
            </a:r>
          </a:p>
          <a:p>
            <a:r>
              <a:rPr lang="fr-FR" sz="3200" dirty="0">
                <a:solidFill>
                  <a:srgbClr val="0099CC"/>
                </a:solidFill>
                <a:latin typeface="Calibri Light" panose="020F0302020204030204" pitchFamily="34" charset="0"/>
              </a:rPr>
              <a:t/>
            </a:r>
            <a:br>
              <a:rPr lang="fr-FR" sz="3200" dirty="0">
                <a:solidFill>
                  <a:srgbClr val="0099CC"/>
                </a:solidFill>
                <a:latin typeface="Calibri Light" panose="020F0302020204030204" pitchFamily="34" charset="0"/>
              </a:rPr>
            </a:br>
            <a:endParaRPr lang="fr-FR" sz="3200" dirty="0">
              <a:solidFill>
                <a:srgbClr val="0099CC"/>
              </a:solidFill>
              <a:latin typeface="Calibri Light" panose="020F0302020204030204" pitchFamily="34" charset="0"/>
            </a:endParaRPr>
          </a:p>
        </p:txBody>
      </p:sp>
      <p:sp>
        <p:nvSpPr>
          <p:cNvPr id="10" name="Titre 1"/>
          <p:cNvSpPr txBox="1">
            <a:spLocks/>
          </p:cNvSpPr>
          <p:nvPr/>
        </p:nvSpPr>
        <p:spPr>
          <a:xfrm>
            <a:off x="4389104" y="4541338"/>
            <a:ext cx="2790897" cy="43681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fr-FR" sz="2000" dirty="0">
                <a:solidFill>
                  <a:srgbClr val="0099CC"/>
                </a:solidFill>
                <a:latin typeface="Calibri Light" panose="020F0302020204030204" pitchFamily="34" charset="0"/>
              </a:rPr>
              <a:t>3</a:t>
            </a:r>
          </a:p>
          <a:p>
            <a:pPr lvl="0" algn="ctr"/>
            <a:endParaRPr lang="fr-FR" sz="2000" dirty="0">
              <a:solidFill>
                <a:srgbClr val="0099CC"/>
              </a:solidFill>
              <a:latin typeface="Calibri Light" panose="020F0302020204030204" pitchFamily="34" charset="0"/>
            </a:endParaRPr>
          </a:p>
          <a:p>
            <a:pPr lvl="0" algn="ctr"/>
            <a:r>
              <a:rPr lang="fr-FR" sz="2000" dirty="0">
                <a:solidFill>
                  <a:srgbClr val="0099CC"/>
                </a:solidFill>
                <a:latin typeface="Calibri Light" panose="020F0302020204030204" pitchFamily="34" charset="0"/>
              </a:rPr>
              <a:t> </a:t>
            </a:r>
            <a:r>
              <a:rPr lang="fr-FR" sz="2000" dirty="0">
                <a:solidFill>
                  <a:schemeClr val="tx2">
                    <a:lumMod val="50000"/>
                  </a:schemeClr>
                </a:solidFill>
                <a:latin typeface="Calibri Light" panose="020F0302020204030204" pitchFamily="34" charset="0"/>
              </a:rPr>
              <a:t>Totaliser le nombre de trimestres requis selon sa génération </a:t>
            </a:r>
          </a:p>
          <a:p>
            <a:r>
              <a:rPr lang="fr-FR" dirty="0">
                <a:solidFill>
                  <a:srgbClr val="0099CC"/>
                </a:solidFill>
                <a:latin typeface="Calibri Light" panose="020F0302020204030204" pitchFamily="34" charset="0"/>
              </a:rPr>
              <a:t/>
            </a:r>
            <a:br>
              <a:rPr lang="fr-FR" dirty="0">
                <a:solidFill>
                  <a:srgbClr val="0099CC"/>
                </a:solidFill>
                <a:latin typeface="Calibri Light" panose="020F0302020204030204" pitchFamily="34" charset="0"/>
              </a:rPr>
            </a:br>
            <a:endParaRPr lang="fr-FR" dirty="0">
              <a:solidFill>
                <a:srgbClr val="0099CC"/>
              </a:solidFill>
              <a:latin typeface="Calibri Light" panose="020F0302020204030204" pitchFamily="34" charset="0"/>
            </a:endParaRPr>
          </a:p>
        </p:txBody>
      </p:sp>
      <p:sp>
        <p:nvSpPr>
          <p:cNvPr id="14" name="Titre 1"/>
          <p:cNvSpPr txBox="1">
            <a:spLocks/>
          </p:cNvSpPr>
          <p:nvPr/>
        </p:nvSpPr>
        <p:spPr>
          <a:xfrm>
            <a:off x="4775142" y="2049312"/>
            <a:ext cx="1927215" cy="2008531"/>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endParaRPr lang="fr-FR" sz="2800" dirty="0">
              <a:solidFill>
                <a:srgbClr val="0099CC"/>
              </a:solidFill>
              <a:latin typeface="Calibri Light" panose="020F0302020204030204" pitchFamily="34" charset="0"/>
            </a:endParaRPr>
          </a:p>
          <a:p>
            <a:pPr lvl="0" algn="ctr"/>
            <a:r>
              <a:rPr lang="fr-FR" sz="2200" dirty="0">
                <a:solidFill>
                  <a:srgbClr val="0099CC"/>
                </a:solidFill>
                <a:latin typeface="Calibri Light" panose="020F0302020204030204" pitchFamily="34" charset="0"/>
              </a:rPr>
              <a:t>1</a:t>
            </a:r>
            <a:endParaRPr lang="fr-FR" sz="2200" dirty="0">
              <a:solidFill>
                <a:schemeClr val="tx2">
                  <a:lumMod val="50000"/>
                </a:schemeClr>
              </a:solidFill>
              <a:latin typeface="Calibri Light" panose="020F0302020204030204" pitchFamily="34" charset="0"/>
            </a:endParaRPr>
          </a:p>
          <a:p>
            <a:pPr lvl="0" algn="ctr"/>
            <a:endParaRPr lang="fr-FR" sz="2200" dirty="0">
              <a:solidFill>
                <a:schemeClr val="tx2">
                  <a:lumMod val="50000"/>
                </a:schemeClr>
              </a:solidFill>
              <a:latin typeface="Calibri Light" panose="020F0302020204030204" pitchFamily="34" charset="0"/>
            </a:endParaRPr>
          </a:p>
          <a:p>
            <a:pPr lvl="0" algn="ctr"/>
            <a:r>
              <a:rPr lang="fr-FR" sz="2200" dirty="0">
                <a:solidFill>
                  <a:schemeClr val="tx2">
                    <a:lumMod val="50000"/>
                  </a:schemeClr>
                </a:solidFill>
                <a:latin typeface="Calibri Light" panose="020F0302020204030204" pitchFamily="34" charset="0"/>
              </a:rPr>
              <a:t>Avoir liquidé l’ensemble de ses retraites.</a:t>
            </a:r>
          </a:p>
          <a:p>
            <a:pPr lvl="0" algn="ctr"/>
            <a:r>
              <a:rPr lang="fr-FR" sz="3200" dirty="0">
                <a:solidFill>
                  <a:srgbClr val="0099CC"/>
                </a:solidFill>
                <a:latin typeface="Calibri Light" panose="020F0302020204030204" pitchFamily="34" charset="0"/>
              </a:rPr>
              <a:t/>
            </a:r>
            <a:br>
              <a:rPr lang="fr-FR" sz="3200" dirty="0">
                <a:solidFill>
                  <a:srgbClr val="0099CC"/>
                </a:solidFill>
                <a:latin typeface="Calibri Light" panose="020F0302020204030204" pitchFamily="34" charset="0"/>
              </a:rPr>
            </a:br>
            <a:endParaRPr lang="fr-FR" sz="3200" dirty="0">
              <a:solidFill>
                <a:srgbClr val="0099CC"/>
              </a:solidFill>
              <a:latin typeface="Calibri Light" panose="020F0302020204030204" pitchFamily="34" charset="0"/>
            </a:endParaRPr>
          </a:p>
        </p:txBody>
      </p:sp>
      <p:sp>
        <p:nvSpPr>
          <p:cNvPr id="17" name="Titre 1"/>
          <p:cNvSpPr txBox="1">
            <a:spLocks/>
          </p:cNvSpPr>
          <p:nvPr/>
        </p:nvSpPr>
        <p:spPr>
          <a:xfrm>
            <a:off x="1906105" y="3395298"/>
            <a:ext cx="2012261" cy="240003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fr-FR" sz="2400" dirty="0">
                <a:solidFill>
                  <a:srgbClr val="0099CC"/>
                </a:solidFill>
                <a:latin typeface="Calibri Light" panose="020F0302020204030204" pitchFamily="34" charset="0"/>
              </a:rPr>
              <a:t>4</a:t>
            </a:r>
          </a:p>
          <a:p>
            <a:pPr lvl="0" algn="ctr"/>
            <a:endParaRPr lang="fr-FR" sz="2400" dirty="0">
              <a:solidFill>
                <a:srgbClr val="0099CC"/>
              </a:solidFill>
              <a:latin typeface="Calibri Light" panose="020F0302020204030204" pitchFamily="34" charset="0"/>
            </a:endParaRPr>
          </a:p>
          <a:p>
            <a:pPr lvl="0" algn="ctr"/>
            <a:r>
              <a:rPr lang="fr-FR" sz="2400" dirty="0">
                <a:solidFill>
                  <a:srgbClr val="0099CC"/>
                </a:solidFill>
                <a:latin typeface="Calibri Light" panose="020F0302020204030204" pitchFamily="34" charset="0"/>
              </a:rPr>
              <a:t> </a:t>
            </a:r>
            <a:r>
              <a:rPr lang="fr-FR" sz="2400" dirty="0">
                <a:solidFill>
                  <a:schemeClr val="tx2">
                    <a:lumMod val="50000"/>
                  </a:schemeClr>
                </a:solidFill>
                <a:latin typeface="Calibri Light" panose="020F0302020204030204" pitchFamily="34" charset="0"/>
              </a:rPr>
              <a:t>Avoir cessé obligatoirement l’activité précédente </a:t>
            </a:r>
            <a:r>
              <a:rPr lang="fr-FR" sz="2200" dirty="0">
                <a:solidFill>
                  <a:schemeClr val="tx2">
                    <a:lumMod val="50000"/>
                  </a:schemeClr>
                </a:solidFill>
                <a:latin typeface="Calibri Light" panose="020F0302020204030204" pitchFamily="34" charset="0"/>
              </a:rPr>
              <a:t>(uniquement pour les salariés et fonctionnaires).</a:t>
            </a:r>
          </a:p>
          <a:p>
            <a:pPr lvl="0" algn="ctr"/>
            <a:r>
              <a:rPr lang="fr-FR" sz="3200" dirty="0">
                <a:solidFill>
                  <a:srgbClr val="0099CC"/>
                </a:solidFill>
                <a:latin typeface="Calibri Light" panose="020F0302020204030204" pitchFamily="34" charset="0"/>
              </a:rPr>
              <a:t/>
            </a:r>
            <a:br>
              <a:rPr lang="fr-FR" sz="3200" dirty="0">
                <a:solidFill>
                  <a:srgbClr val="0099CC"/>
                </a:solidFill>
                <a:latin typeface="Calibri Light" panose="020F0302020204030204" pitchFamily="34" charset="0"/>
              </a:rPr>
            </a:br>
            <a:endParaRPr lang="fr-FR" sz="3200" dirty="0">
              <a:solidFill>
                <a:srgbClr val="0099CC"/>
              </a:solidFill>
              <a:latin typeface="Calibri Light" panose="020F0302020204030204" pitchFamily="34" charset="0"/>
            </a:endParaRPr>
          </a:p>
        </p:txBody>
      </p:sp>
      <p:cxnSp>
        <p:nvCxnSpPr>
          <p:cNvPr id="18" name="Connecteur droit 17"/>
          <p:cNvCxnSpPr/>
          <p:nvPr/>
        </p:nvCxnSpPr>
        <p:spPr>
          <a:xfrm>
            <a:off x="3447628" y="2644594"/>
            <a:ext cx="4726712" cy="3901440"/>
          </a:xfrm>
          <a:prstGeom prst="line">
            <a:avLst/>
          </a:prstGeom>
          <a:ln w="19050">
            <a:prstDash val="sysDash"/>
          </a:ln>
        </p:spPr>
        <p:style>
          <a:lnRef idx="1">
            <a:schemeClr val="accent2"/>
          </a:lnRef>
          <a:fillRef idx="0">
            <a:schemeClr val="accent2"/>
          </a:fillRef>
          <a:effectRef idx="0">
            <a:schemeClr val="accent2"/>
          </a:effectRef>
          <a:fontRef idx="minor">
            <a:schemeClr val="tx1"/>
          </a:fontRef>
        </p:style>
      </p:cxnSp>
      <p:cxnSp>
        <p:nvCxnSpPr>
          <p:cNvPr id="19" name="Connecteur droit 18"/>
          <p:cNvCxnSpPr/>
          <p:nvPr/>
        </p:nvCxnSpPr>
        <p:spPr>
          <a:xfrm flipH="1">
            <a:off x="3447628" y="2719923"/>
            <a:ext cx="4607665" cy="3750781"/>
          </a:xfrm>
          <a:prstGeom prst="line">
            <a:avLst/>
          </a:prstGeom>
          <a:ln w="19050">
            <a:prstDash val="sysDash"/>
          </a:ln>
        </p:spPr>
        <p:style>
          <a:lnRef idx="1">
            <a:schemeClr val="accent2"/>
          </a:lnRef>
          <a:fillRef idx="0">
            <a:schemeClr val="accent2"/>
          </a:fillRef>
          <a:effectRef idx="0">
            <a:schemeClr val="accent2"/>
          </a:effectRef>
          <a:fontRef idx="minor">
            <a:schemeClr val="tx1"/>
          </a:fontRef>
        </p:style>
      </p:cxnSp>
      <p:cxnSp>
        <p:nvCxnSpPr>
          <p:cNvPr id="20" name="Connecteur droit 19"/>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2030837975"/>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57225" y="1619250"/>
            <a:ext cx="4460614" cy="3638550"/>
          </a:xfrm>
          <a:prstGeom prst="rect">
            <a:avLst/>
          </a:prstGeom>
          <a:solidFill>
            <a:srgbClr val="0099CC"/>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117839" y="742903"/>
            <a:ext cx="6033820" cy="5867447"/>
          </a:xfrm>
          <a:prstGeom prst="rect">
            <a:avLst/>
          </a:prstGeom>
        </p:spPr>
      </p:pic>
      <p:sp>
        <p:nvSpPr>
          <p:cNvPr id="13" name="ZoneTexte 12"/>
          <p:cNvSpPr txBox="1"/>
          <p:nvPr/>
        </p:nvSpPr>
        <p:spPr>
          <a:xfrm>
            <a:off x="930466" y="96572"/>
            <a:ext cx="6331413" cy="646331"/>
          </a:xfrm>
          <a:prstGeom prst="rect">
            <a:avLst/>
          </a:prstGeom>
          <a:noFill/>
        </p:spPr>
        <p:txBody>
          <a:bodyPr wrap="none" rtlCol="0">
            <a:spAutoFit/>
          </a:bodyPr>
          <a:lstStyle/>
          <a:p>
            <a:r>
              <a:rPr lang="fr-FR" sz="3600" b="1" dirty="0">
                <a:solidFill>
                  <a:srgbClr val="0099CC"/>
                </a:solidFill>
                <a:latin typeface="Calibri Light" panose="020F0302020204030204" pitchFamily="34" charset="0"/>
              </a:rPr>
              <a:t>Le cumul emploi retraite plafonné</a:t>
            </a:r>
            <a:endParaRPr lang="fr-FR" sz="4400" dirty="0">
              <a:solidFill>
                <a:srgbClr val="0099CC"/>
              </a:solidFill>
              <a:latin typeface="Calibri Light" panose="020F0302020204030204" pitchFamily="34" charset="0"/>
            </a:endParaRP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5</a:t>
            </a:fld>
            <a:endParaRPr lang="fr-FR" dirty="0"/>
          </a:p>
        </p:txBody>
      </p:sp>
      <p:sp>
        <p:nvSpPr>
          <p:cNvPr id="4" name="Rectangle 1"/>
          <p:cNvSpPr>
            <a:spLocks noChangeArrowheads="1"/>
          </p:cNvSpPr>
          <p:nvPr/>
        </p:nvSpPr>
        <p:spPr bwMode="auto">
          <a:xfrm>
            <a:off x="2852738" y="3122613"/>
            <a:ext cx="1219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5" name="ZoneTexte 4"/>
          <p:cNvSpPr txBox="1"/>
          <p:nvPr/>
        </p:nvSpPr>
        <p:spPr>
          <a:xfrm>
            <a:off x="930466" y="2106950"/>
            <a:ext cx="3557110" cy="2831544"/>
          </a:xfrm>
          <a:prstGeom prst="rect">
            <a:avLst/>
          </a:prstGeom>
          <a:noFill/>
        </p:spPr>
        <p:txBody>
          <a:bodyPr wrap="square" rtlCol="0">
            <a:spAutoFit/>
          </a:bodyPr>
          <a:lstStyle/>
          <a:p>
            <a:pPr algn="just"/>
            <a:r>
              <a:rPr lang="fr-FR" sz="2000" dirty="0">
                <a:solidFill>
                  <a:schemeClr val="bg1"/>
                </a:solidFill>
              </a:rPr>
              <a:t>Il s’agit là encore de la possibilité de cumuler ses retraites et ses nouveaux revenus d’activité mais les conditions du cumul libéralisé n’étant pas remplies, des limites de revenus sont imposées au futur retraité actif.</a:t>
            </a:r>
          </a:p>
          <a:p>
            <a:pPr algn="just"/>
            <a:endParaRPr lang="fr-FR" dirty="0"/>
          </a:p>
        </p:txBody>
      </p:sp>
      <p:cxnSp>
        <p:nvCxnSpPr>
          <p:cNvPr id="9" name="Connecteur droit 8"/>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4283205124"/>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816166" y="96572"/>
            <a:ext cx="10528651" cy="646331"/>
          </a:xfrm>
          <a:prstGeom prst="rect">
            <a:avLst/>
          </a:prstGeom>
          <a:noFill/>
        </p:spPr>
        <p:txBody>
          <a:bodyPr wrap="none" rtlCol="0">
            <a:spAutoFit/>
          </a:bodyPr>
          <a:lstStyle/>
          <a:p>
            <a:r>
              <a:rPr lang="fr-FR" sz="3600" b="1" dirty="0">
                <a:solidFill>
                  <a:srgbClr val="0099CC"/>
                </a:solidFill>
                <a:latin typeface="Calibri Light" panose="020F0302020204030204" pitchFamily="34" charset="0"/>
              </a:rPr>
              <a:t>Le cumul emploi retraite : un dispositif toujours attractif?</a:t>
            </a:r>
            <a:endParaRPr lang="fr-FR" sz="4400" dirty="0">
              <a:solidFill>
                <a:srgbClr val="0099CC"/>
              </a:solidFill>
              <a:latin typeface="Calibri Light" panose="020F0302020204030204" pitchFamily="34" charset="0"/>
            </a:endParaRP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6</a:t>
            </a:fld>
            <a:endParaRPr lang="fr-FR" dirty="0"/>
          </a:p>
        </p:txBody>
      </p:sp>
      <p:sp>
        <p:nvSpPr>
          <p:cNvPr id="3" name="ZoneTexte 2"/>
          <p:cNvSpPr txBox="1"/>
          <p:nvPr/>
        </p:nvSpPr>
        <p:spPr>
          <a:xfrm>
            <a:off x="816166" y="1714500"/>
            <a:ext cx="10994834" cy="1938992"/>
          </a:xfrm>
          <a:prstGeom prst="rect">
            <a:avLst/>
          </a:prstGeom>
          <a:noFill/>
        </p:spPr>
        <p:txBody>
          <a:bodyPr wrap="square" rtlCol="0">
            <a:spAutoFit/>
          </a:bodyPr>
          <a:lstStyle/>
          <a:p>
            <a:r>
              <a:rPr lang="fr-FR" sz="2400" dirty="0"/>
              <a:t>01/01/2015 : Interdiction de se constituer de nouveaux droits dans le régime de reprise d’activité : le cumul emploi retraite perd un atout important.</a:t>
            </a:r>
          </a:p>
          <a:p>
            <a:r>
              <a:rPr lang="fr-FR" sz="2400" dirty="0"/>
              <a:t> </a:t>
            </a:r>
          </a:p>
          <a:p>
            <a:r>
              <a:rPr lang="fr-FR" sz="2400" dirty="0"/>
              <a:t>20/01/2014 : La loi fait émerger le dispositif déjà existant de la retraite progressive.</a:t>
            </a:r>
          </a:p>
          <a:p>
            <a:endParaRPr lang="fr-FR" sz="2400" dirty="0"/>
          </a:p>
        </p:txBody>
      </p:sp>
      <p:sp>
        <p:nvSpPr>
          <p:cNvPr id="5" name="ZoneTexte 4"/>
          <p:cNvSpPr txBox="1"/>
          <p:nvPr/>
        </p:nvSpPr>
        <p:spPr>
          <a:xfrm>
            <a:off x="2390442" y="4554266"/>
            <a:ext cx="4934185" cy="1938992"/>
          </a:xfrm>
          <a:prstGeom prst="rect">
            <a:avLst/>
          </a:prstGeom>
          <a:noFill/>
        </p:spPr>
        <p:txBody>
          <a:bodyPr wrap="square" rtlCol="0">
            <a:spAutoFit/>
          </a:bodyPr>
          <a:lstStyle/>
          <a:p>
            <a:r>
              <a:rPr lang="fr-FR" sz="2000" dirty="0">
                <a:solidFill>
                  <a:srgbClr val="0099CC"/>
                </a:solidFill>
              </a:rPr>
              <a:t>Fin 2018 : forte progression de la retraite progressive.</a:t>
            </a:r>
          </a:p>
          <a:p>
            <a:r>
              <a:rPr lang="fr-FR" sz="2000" dirty="0">
                <a:solidFill>
                  <a:srgbClr val="0099CC"/>
                </a:solidFill>
              </a:rPr>
              <a:t>18 150 personnes bénéficient de la retraite progressive contre 15 911personnes fin 2017 et 5 208 fin 2015.</a:t>
            </a:r>
          </a:p>
          <a:p>
            <a:endParaRPr lang="fr-FR" sz="2000" dirty="0"/>
          </a:p>
        </p:txBody>
      </p:sp>
      <p:cxnSp>
        <p:nvCxnSpPr>
          <p:cNvPr id="7" name="Connecteur droit 6"/>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pic>
        <p:nvPicPr>
          <p:cNvPr id="4" name="Image 3"/>
          <p:cNvPicPr>
            <a:picLocks noChangeAspect="1"/>
          </p:cNvPicPr>
          <p:nvPr/>
        </p:nvPicPr>
        <p:blipFill>
          <a:blip r:embed="rId2"/>
          <a:stretch>
            <a:fillRect/>
          </a:stretch>
        </p:blipFill>
        <p:spPr>
          <a:xfrm>
            <a:off x="8186143" y="4237348"/>
            <a:ext cx="774978" cy="1286414"/>
          </a:xfrm>
          <a:prstGeom prst="rect">
            <a:avLst/>
          </a:prstGeom>
        </p:spPr>
      </p:pic>
      <p:pic>
        <p:nvPicPr>
          <p:cNvPr id="6" name="Image 5"/>
          <p:cNvPicPr>
            <a:picLocks noChangeAspect="1"/>
          </p:cNvPicPr>
          <p:nvPr/>
        </p:nvPicPr>
        <p:blipFill>
          <a:blip r:embed="rId3"/>
          <a:stretch>
            <a:fillRect/>
          </a:stretch>
        </p:blipFill>
        <p:spPr>
          <a:xfrm>
            <a:off x="9332051" y="3463135"/>
            <a:ext cx="1243692" cy="2060627"/>
          </a:xfrm>
          <a:prstGeom prst="rect">
            <a:avLst/>
          </a:prstGeom>
        </p:spPr>
      </p:pic>
      <p:sp>
        <p:nvSpPr>
          <p:cNvPr id="10" name="ZoneTexte 9"/>
          <p:cNvSpPr txBox="1"/>
          <p:nvPr/>
        </p:nvSpPr>
        <p:spPr>
          <a:xfrm>
            <a:off x="7698377" y="5738286"/>
            <a:ext cx="1602421" cy="307777"/>
          </a:xfrm>
          <a:prstGeom prst="rect">
            <a:avLst/>
          </a:prstGeom>
          <a:noFill/>
        </p:spPr>
        <p:txBody>
          <a:bodyPr wrap="square" rtlCol="0">
            <a:spAutoFit/>
          </a:bodyPr>
          <a:lstStyle/>
          <a:p>
            <a:r>
              <a:rPr lang="fr-FR" sz="1400" dirty="0">
                <a:solidFill>
                  <a:srgbClr val="0099CC"/>
                </a:solidFill>
              </a:rPr>
              <a:t>15 911 fin 2017</a:t>
            </a:r>
          </a:p>
        </p:txBody>
      </p:sp>
      <p:sp>
        <p:nvSpPr>
          <p:cNvPr id="11" name="ZoneTexte 10"/>
          <p:cNvSpPr txBox="1"/>
          <p:nvPr/>
        </p:nvSpPr>
        <p:spPr>
          <a:xfrm>
            <a:off x="9530201" y="5738286"/>
            <a:ext cx="1793966" cy="307777"/>
          </a:xfrm>
          <a:prstGeom prst="rect">
            <a:avLst/>
          </a:prstGeom>
          <a:noFill/>
        </p:spPr>
        <p:txBody>
          <a:bodyPr wrap="square" rtlCol="0">
            <a:spAutoFit/>
          </a:bodyPr>
          <a:lstStyle/>
          <a:p>
            <a:r>
              <a:rPr lang="fr-FR" sz="1400" dirty="0">
                <a:solidFill>
                  <a:srgbClr val="0099CC"/>
                </a:solidFill>
              </a:rPr>
              <a:t>18 150 fin 2018</a:t>
            </a:r>
          </a:p>
        </p:txBody>
      </p:sp>
    </p:spTree>
    <p:extLst>
      <p:ext uri="{BB962C8B-B14F-4D97-AF65-F5344CB8AC3E}">
        <p14:creationId xmlns="" xmlns:p14="http://schemas.microsoft.com/office/powerpoint/2010/main" val="2453130582"/>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313894"/>
            <a:ext cx="12191999" cy="1107996"/>
          </a:xfrm>
          <a:prstGeom prst="rect">
            <a:avLst/>
          </a:prstGeom>
          <a:noFill/>
        </p:spPr>
        <p:txBody>
          <a:bodyPr wrap="square" rtlCol="0">
            <a:spAutoFit/>
          </a:bodyPr>
          <a:lstStyle/>
          <a:p>
            <a:pPr algn="ctr"/>
            <a:r>
              <a:rPr lang="fr-FR" sz="4800" b="1" dirty="0">
                <a:solidFill>
                  <a:schemeClr val="bg1"/>
                </a:solidFill>
                <a:latin typeface="Calibri" panose="020F0502020204030204" pitchFamily="34" charset="0"/>
              </a:rPr>
              <a:t>Qu’est ce que la retraite progressive ?</a:t>
            </a:r>
            <a:r>
              <a:rPr lang="fr-FR" sz="4800" b="1" dirty="0">
                <a:solidFill>
                  <a:schemeClr val="bg1"/>
                </a:solidFill>
                <a:latin typeface="Calibri Light" panose="020F0302020204030204" pitchFamily="34" charset="0"/>
              </a:rPr>
              <a:t> </a:t>
            </a:r>
            <a:endParaRPr lang="fr-FR" sz="4800" dirty="0">
              <a:solidFill>
                <a:schemeClr val="bg1"/>
              </a:solidFill>
              <a:latin typeface="Calibri Light" panose="020F0302020204030204" pitchFamily="34" charset="0"/>
            </a:endParaRPr>
          </a:p>
          <a:p>
            <a:endParaRPr lang="fr-FR" dirty="0">
              <a:solidFill>
                <a:schemeClr val="bg1"/>
              </a:solidFill>
              <a:latin typeface="Calibri Light" panose="020F0302020204030204" pitchFamily="34" charset="0"/>
            </a:endParaRPr>
          </a:p>
        </p:txBody>
      </p:sp>
    </p:spTree>
    <p:extLst>
      <p:ext uri="{BB962C8B-B14F-4D97-AF65-F5344CB8AC3E}">
        <p14:creationId xmlns="" xmlns:p14="http://schemas.microsoft.com/office/powerpoint/2010/main" val="1672054399"/>
      </p:ext>
    </p:extLst>
  </p:cSld>
  <p:clrMapOvr>
    <a:masterClrMapping/>
  </p:clrMapOvr>
  <mc:AlternateContent xmlns:mc="http://schemas.openxmlformats.org/markup-compatibility/2006">
    <mc:Choice xmlns="" xmlns:p14="http://schemas.microsoft.com/office/powerpoint/2010/main" Requires="p14">
      <p:transition spd="med" p14:dur="700" advClick="0" advTm="3000">
        <p:fade/>
      </p:transition>
    </mc:Choice>
    <mc:Fallback>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816166" y="96572"/>
            <a:ext cx="7054047" cy="646331"/>
          </a:xfrm>
          <a:prstGeom prst="rect">
            <a:avLst/>
          </a:prstGeom>
          <a:noFill/>
        </p:spPr>
        <p:txBody>
          <a:bodyPr wrap="none" rtlCol="0">
            <a:spAutoFit/>
          </a:bodyPr>
          <a:lstStyle/>
          <a:p>
            <a:r>
              <a:rPr lang="fr-FR" sz="3600" b="1" dirty="0">
                <a:solidFill>
                  <a:srgbClr val="0099CC"/>
                </a:solidFill>
                <a:latin typeface="Calibri Light" panose="020F0302020204030204" pitchFamily="34" charset="0"/>
              </a:rPr>
              <a:t>Qu’est</a:t>
            </a:r>
            <a:r>
              <a:rPr lang="fr-FR" sz="3600" b="1" dirty="0">
                <a:solidFill>
                  <a:schemeClr val="tx2">
                    <a:lumMod val="75000"/>
                  </a:schemeClr>
                </a:solidFill>
                <a:latin typeface="Calibri Light" panose="020F0302020204030204" pitchFamily="34" charset="0"/>
              </a:rPr>
              <a:t> </a:t>
            </a:r>
            <a:r>
              <a:rPr lang="fr-FR" sz="3600" b="1" dirty="0">
                <a:solidFill>
                  <a:srgbClr val="0099CC"/>
                </a:solidFill>
                <a:latin typeface="Calibri Light" panose="020F0302020204030204" pitchFamily="34" charset="0"/>
              </a:rPr>
              <a:t>ce que la retraite progressive?</a:t>
            </a:r>
            <a:endParaRPr lang="fr-FR" sz="4400" dirty="0">
              <a:solidFill>
                <a:srgbClr val="0099CC"/>
              </a:solidFill>
              <a:latin typeface="Calibri Light" panose="020F0302020204030204" pitchFamily="34" charset="0"/>
            </a:endParaRP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8</a:t>
            </a:fld>
            <a:endParaRPr lang="fr-FR" dirty="0"/>
          </a:p>
        </p:txBody>
      </p:sp>
      <p:sp>
        <p:nvSpPr>
          <p:cNvPr id="3" name="ZoneTexte 2"/>
          <p:cNvSpPr txBox="1"/>
          <p:nvPr/>
        </p:nvSpPr>
        <p:spPr>
          <a:xfrm>
            <a:off x="740751" y="1034808"/>
            <a:ext cx="10994834" cy="1569660"/>
          </a:xfrm>
          <a:prstGeom prst="rect">
            <a:avLst/>
          </a:prstGeom>
          <a:noFill/>
        </p:spPr>
        <p:txBody>
          <a:bodyPr wrap="square" rtlCol="0">
            <a:spAutoFit/>
          </a:bodyPr>
          <a:lstStyle/>
          <a:p>
            <a:r>
              <a:rPr lang="fr-FR" sz="2400" dirty="0"/>
              <a:t>Elle permet à l’assuré de cumuler une fraction de sa pension avec des revenus d’activité dès lors que celle-ci est exercée à temps partiel.</a:t>
            </a:r>
          </a:p>
          <a:p>
            <a:r>
              <a:rPr lang="fr-FR" sz="2400" dirty="0"/>
              <a:t>Mode de calcul :</a:t>
            </a:r>
          </a:p>
          <a:p>
            <a:endParaRPr lang="fr-FR" sz="2400" dirty="0"/>
          </a:p>
        </p:txBody>
      </p:sp>
      <p:cxnSp>
        <p:nvCxnSpPr>
          <p:cNvPr id="6" name="Connecteur droit 5"/>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pic>
        <p:nvPicPr>
          <p:cNvPr id="7" name="Imag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03563" y="2277359"/>
            <a:ext cx="10120066" cy="5060033"/>
          </a:xfrm>
          <a:prstGeom prst="rect">
            <a:avLst/>
          </a:prstGeom>
        </p:spPr>
      </p:pic>
    </p:spTree>
    <p:extLst>
      <p:ext uri="{BB962C8B-B14F-4D97-AF65-F5344CB8AC3E}">
        <p14:creationId xmlns="" xmlns:p14="http://schemas.microsoft.com/office/powerpoint/2010/main" val="2427943701"/>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799947" y="192224"/>
            <a:ext cx="10830209" cy="646331"/>
          </a:xfrm>
          <a:prstGeom prst="rect">
            <a:avLst/>
          </a:prstGeom>
          <a:noFill/>
        </p:spPr>
        <p:txBody>
          <a:bodyPr wrap="none" rtlCol="0">
            <a:spAutoFit/>
          </a:bodyPr>
          <a:lstStyle/>
          <a:p>
            <a:r>
              <a:rPr lang="fr-FR" sz="3600" b="1" dirty="0">
                <a:solidFill>
                  <a:srgbClr val="0099CC"/>
                </a:solidFill>
                <a:latin typeface="Calibri Light" panose="020F0302020204030204" pitchFamily="34" charset="0"/>
              </a:rPr>
              <a:t>La retraite progressive :  les conditions d’accès au dispositif</a:t>
            </a:r>
            <a:endParaRPr lang="fr-FR" sz="4400" dirty="0">
              <a:solidFill>
                <a:srgbClr val="0099CC"/>
              </a:solidFill>
              <a:latin typeface="Calibri Light" panose="020F0302020204030204" pitchFamily="34" charset="0"/>
            </a:endParaRPr>
          </a:p>
        </p:txBody>
      </p:sp>
      <p:sp>
        <p:nvSpPr>
          <p:cNvPr id="2" name="Espace réservé du numéro de diapositive 1"/>
          <p:cNvSpPr>
            <a:spLocks noGrp="1"/>
          </p:cNvSpPr>
          <p:nvPr>
            <p:ph type="sldNum" sz="quarter" idx="12"/>
          </p:nvPr>
        </p:nvSpPr>
        <p:spPr/>
        <p:txBody>
          <a:bodyPr/>
          <a:lstStyle/>
          <a:p>
            <a:fld id="{4A1DA89D-ED39-4414-B7B9-B5678CBFB759}" type="slidenum">
              <a:rPr lang="fr-FR" smtClean="0"/>
              <a:pPr/>
              <a:t>9</a:t>
            </a:fld>
            <a:endParaRPr lang="fr-FR" dirty="0"/>
          </a:p>
        </p:txBody>
      </p:sp>
      <p:sp>
        <p:nvSpPr>
          <p:cNvPr id="5" name="Titre 1"/>
          <p:cNvSpPr txBox="1">
            <a:spLocks/>
          </p:cNvSpPr>
          <p:nvPr/>
        </p:nvSpPr>
        <p:spPr>
          <a:xfrm>
            <a:off x="5002647" y="639477"/>
            <a:ext cx="2424808" cy="295342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fr-FR" sz="2400" dirty="0">
                <a:solidFill>
                  <a:srgbClr val="0099CC"/>
                </a:solidFill>
                <a:latin typeface="Calibri Light" panose="020F0302020204030204" pitchFamily="34" charset="0"/>
              </a:rPr>
              <a:t>1</a:t>
            </a:r>
          </a:p>
          <a:p>
            <a:pPr lvl="0" algn="ctr"/>
            <a:endParaRPr lang="fr-FR" sz="2400" dirty="0">
              <a:solidFill>
                <a:schemeClr val="tx2">
                  <a:lumMod val="50000"/>
                </a:schemeClr>
              </a:solidFill>
              <a:latin typeface="Calibri Light" panose="020F0302020204030204" pitchFamily="34" charset="0"/>
            </a:endParaRPr>
          </a:p>
          <a:p>
            <a:pPr lvl="0" algn="ctr"/>
            <a:r>
              <a:rPr lang="fr-FR" sz="2000" dirty="0">
                <a:solidFill>
                  <a:schemeClr val="tx2">
                    <a:lumMod val="50000"/>
                  </a:schemeClr>
                </a:solidFill>
                <a:latin typeface="Calibri Light" panose="020F0302020204030204" pitchFamily="34" charset="0"/>
              </a:rPr>
              <a:t>Etre salarié</a:t>
            </a:r>
          </a:p>
          <a:p>
            <a:pPr lvl="0" algn="ctr"/>
            <a:r>
              <a:rPr lang="fr-FR" sz="2000" dirty="0">
                <a:solidFill>
                  <a:schemeClr val="tx2">
                    <a:lumMod val="50000"/>
                  </a:schemeClr>
                </a:solidFill>
                <a:latin typeface="Calibri Light" panose="020F0302020204030204" pitchFamily="34" charset="0"/>
              </a:rPr>
              <a:t> ou</a:t>
            </a:r>
          </a:p>
          <a:p>
            <a:pPr lvl="0" algn="ctr"/>
            <a:r>
              <a:rPr lang="fr-FR" sz="2000" dirty="0">
                <a:solidFill>
                  <a:schemeClr val="tx2">
                    <a:lumMod val="50000"/>
                  </a:schemeClr>
                </a:solidFill>
                <a:latin typeface="Calibri Light" panose="020F0302020204030204" pitchFamily="34" charset="0"/>
              </a:rPr>
              <a:t> artisan ou commerçant</a:t>
            </a:r>
          </a:p>
          <a:p>
            <a:r>
              <a:rPr lang="fr-FR" sz="2800" dirty="0">
                <a:solidFill>
                  <a:schemeClr val="tx2">
                    <a:lumMod val="50000"/>
                  </a:schemeClr>
                </a:solidFill>
                <a:latin typeface="Calibri Light" panose="020F0302020204030204" pitchFamily="34" charset="0"/>
              </a:rPr>
              <a:t/>
            </a:r>
            <a:br>
              <a:rPr lang="fr-FR" sz="2800" dirty="0">
                <a:solidFill>
                  <a:schemeClr val="tx2">
                    <a:lumMod val="50000"/>
                  </a:schemeClr>
                </a:solidFill>
                <a:latin typeface="Calibri Light" panose="020F0302020204030204" pitchFamily="34" charset="0"/>
              </a:rPr>
            </a:br>
            <a:endParaRPr lang="fr-FR" sz="2800" dirty="0">
              <a:solidFill>
                <a:schemeClr val="tx2">
                  <a:lumMod val="50000"/>
                </a:schemeClr>
              </a:solidFill>
              <a:latin typeface="Calibri Light" panose="020F0302020204030204" pitchFamily="34" charset="0"/>
            </a:endParaRPr>
          </a:p>
        </p:txBody>
      </p:sp>
      <p:sp>
        <p:nvSpPr>
          <p:cNvPr id="6" name="Titre 1"/>
          <p:cNvSpPr txBox="1">
            <a:spLocks/>
          </p:cNvSpPr>
          <p:nvPr/>
        </p:nvSpPr>
        <p:spPr>
          <a:xfrm>
            <a:off x="7199177" y="702423"/>
            <a:ext cx="2824450" cy="59646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fr-FR" sz="2400" dirty="0">
                <a:solidFill>
                  <a:srgbClr val="0099CC"/>
                </a:solidFill>
                <a:latin typeface="Calibri Light" panose="020F0302020204030204" pitchFamily="34" charset="0"/>
              </a:rPr>
              <a:t>2</a:t>
            </a:r>
          </a:p>
          <a:p>
            <a:pPr lvl="0" algn="ctr"/>
            <a:endParaRPr lang="fr-FR" sz="2400" dirty="0">
              <a:solidFill>
                <a:schemeClr val="tx2">
                  <a:lumMod val="50000"/>
                </a:schemeClr>
              </a:solidFill>
              <a:latin typeface="Calibri Light" panose="020F0302020204030204" pitchFamily="34" charset="0"/>
            </a:endParaRPr>
          </a:p>
          <a:p>
            <a:pPr lvl="0" algn="ctr"/>
            <a:r>
              <a:rPr lang="fr-FR" sz="2000" dirty="0">
                <a:solidFill>
                  <a:schemeClr val="tx2">
                    <a:lumMod val="50000"/>
                  </a:schemeClr>
                </a:solidFill>
                <a:latin typeface="Calibri Light" panose="020F0302020204030204" pitchFamily="34" charset="0"/>
              </a:rPr>
              <a:t>Avoir atteint l’âge légal de la retraite moins 2 ans</a:t>
            </a:r>
          </a:p>
          <a:p>
            <a:r>
              <a:rPr lang="fr-FR" sz="2800" dirty="0">
                <a:solidFill>
                  <a:schemeClr val="tx2">
                    <a:lumMod val="50000"/>
                  </a:schemeClr>
                </a:solidFill>
                <a:latin typeface="Calibri Light" panose="020F0302020204030204" pitchFamily="34" charset="0"/>
              </a:rPr>
              <a:t/>
            </a:r>
            <a:br>
              <a:rPr lang="fr-FR" sz="2800" dirty="0">
                <a:solidFill>
                  <a:schemeClr val="tx2">
                    <a:lumMod val="50000"/>
                  </a:schemeClr>
                </a:solidFill>
                <a:latin typeface="Calibri Light" panose="020F0302020204030204" pitchFamily="34" charset="0"/>
              </a:rPr>
            </a:br>
            <a:endParaRPr lang="fr-FR" sz="2800" dirty="0">
              <a:solidFill>
                <a:schemeClr val="tx2">
                  <a:lumMod val="50000"/>
                </a:schemeClr>
              </a:solidFill>
              <a:latin typeface="Calibri Light" panose="020F0302020204030204" pitchFamily="34" charset="0"/>
            </a:endParaRPr>
          </a:p>
        </p:txBody>
      </p:sp>
      <p:sp>
        <p:nvSpPr>
          <p:cNvPr id="7" name="Titre 1"/>
          <p:cNvSpPr txBox="1">
            <a:spLocks/>
          </p:cNvSpPr>
          <p:nvPr/>
        </p:nvSpPr>
        <p:spPr>
          <a:xfrm>
            <a:off x="4887083" y="4404487"/>
            <a:ext cx="2906686" cy="18915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fr-FR" sz="2800" dirty="0">
                <a:solidFill>
                  <a:srgbClr val="0099CC"/>
                </a:solidFill>
                <a:latin typeface="Calibri Light" panose="020F0302020204030204" pitchFamily="34" charset="0"/>
              </a:rPr>
              <a:t>3</a:t>
            </a:r>
          </a:p>
          <a:p>
            <a:pPr lvl="0" algn="ctr"/>
            <a:endParaRPr lang="fr-FR" sz="2000" dirty="0">
              <a:solidFill>
                <a:schemeClr val="tx2">
                  <a:lumMod val="50000"/>
                </a:schemeClr>
              </a:solidFill>
              <a:latin typeface="Calibri Light" panose="020F0302020204030204" pitchFamily="34" charset="0"/>
            </a:endParaRPr>
          </a:p>
          <a:p>
            <a:pPr lvl="0" algn="ctr"/>
            <a:r>
              <a:rPr lang="fr-FR" sz="2000" dirty="0">
                <a:solidFill>
                  <a:schemeClr val="tx2">
                    <a:lumMod val="50000"/>
                  </a:schemeClr>
                </a:solidFill>
                <a:latin typeface="Calibri Light" panose="020F0302020204030204" pitchFamily="34" charset="0"/>
              </a:rPr>
              <a:t>Totaliser au moins 150 trimestres dans un ou plusieurs régimes de retraite de base </a:t>
            </a:r>
          </a:p>
        </p:txBody>
      </p:sp>
      <p:sp>
        <p:nvSpPr>
          <p:cNvPr id="8" name="Titre 1"/>
          <p:cNvSpPr txBox="1">
            <a:spLocks/>
          </p:cNvSpPr>
          <p:nvPr/>
        </p:nvSpPr>
        <p:spPr>
          <a:xfrm>
            <a:off x="571161" y="546530"/>
            <a:ext cx="4115572" cy="59646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fr-FR" sz="2400" dirty="0">
                <a:solidFill>
                  <a:srgbClr val="0099CC"/>
                </a:solidFill>
                <a:latin typeface="Calibri Light" panose="020F0302020204030204" pitchFamily="34" charset="0"/>
              </a:rPr>
              <a:t>4</a:t>
            </a:r>
          </a:p>
          <a:p>
            <a:pPr lvl="0" algn="ctr"/>
            <a:endParaRPr lang="fr-FR" sz="2400" dirty="0">
              <a:solidFill>
                <a:schemeClr val="tx2">
                  <a:lumMod val="50000"/>
                </a:schemeClr>
              </a:solidFill>
              <a:latin typeface="Calibri Light" panose="020F0302020204030204" pitchFamily="34" charset="0"/>
            </a:endParaRPr>
          </a:p>
          <a:p>
            <a:pPr lvl="0" algn="ctr"/>
            <a:r>
              <a:rPr lang="fr-FR" sz="2000" dirty="0">
                <a:solidFill>
                  <a:schemeClr val="tx2">
                    <a:lumMod val="50000"/>
                  </a:schemeClr>
                </a:solidFill>
                <a:latin typeface="Calibri Light" panose="020F0302020204030204" pitchFamily="34" charset="0"/>
              </a:rPr>
              <a:t>Exercer une activité salariée à temps partiel ou justifier d’une diminution des revenus professionnels pour les artisans /commerçants</a:t>
            </a:r>
          </a:p>
        </p:txBody>
      </p:sp>
      <p:cxnSp>
        <p:nvCxnSpPr>
          <p:cNvPr id="9" name="Connecteur droit 8"/>
          <p:cNvCxnSpPr/>
          <p:nvPr/>
        </p:nvCxnSpPr>
        <p:spPr>
          <a:xfrm>
            <a:off x="3911220" y="1667658"/>
            <a:ext cx="4726712" cy="3901440"/>
          </a:xfrm>
          <a:prstGeom prst="line">
            <a:avLst/>
          </a:prstGeom>
          <a:ln w="19050">
            <a:prstDash val="sysDash"/>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H="1">
            <a:off x="3911220" y="1742987"/>
            <a:ext cx="4607665" cy="3750781"/>
          </a:xfrm>
          <a:prstGeom prst="line">
            <a:avLst/>
          </a:prstGeom>
          <a:ln w="19050">
            <a:prstDash val="sysDash"/>
          </a:ln>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a:off x="565608" y="103695"/>
            <a:ext cx="0" cy="63920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647318638"/>
      </p:ext>
    </p:extLst>
  </p:cSld>
  <p:clrMapOvr>
    <a:masterClrMapping/>
  </p:clrMapOvr>
  <mc:AlternateContent xmlns:mc="http://schemas.openxmlformats.org/markup-compatibility/2006">
    <mc:Choice xmlns="" xmlns:p14="http://schemas.microsoft.com/office/powerpoint/2010/main" Requires="p14">
      <p:transition spd="med" p14:dur="700" advClick="0" advTm="9000">
        <p:fade/>
      </p:transition>
    </mc:Choice>
    <mc:Fallback>
      <p:transition spd="med" advClick="0" advTm="9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é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3775</TotalTime>
  <Words>663</Words>
  <Application>Microsoft Office PowerPoint</Application>
  <PresentationFormat>Personnalisé</PresentationFormat>
  <Paragraphs>123</Paragraphs>
  <Slides>15</Slides>
  <Notes>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Intégral</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  Cumul emploi retraite ou retraite progressive? </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Delcourt pour expert rémunération</dc:creator>
  <cp:lastModifiedBy>DAvid</cp:lastModifiedBy>
  <cp:revision>635</cp:revision>
  <cp:lastPrinted>2019-07-09T15:29:51Z</cp:lastPrinted>
  <dcterms:created xsi:type="dcterms:W3CDTF">2015-08-17T14:21:02Z</dcterms:created>
  <dcterms:modified xsi:type="dcterms:W3CDTF">2021-04-11T13:35:42Z</dcterms:modified>
</cp:coreProperties>
</file>